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9"/>
  </p:notesMasterIdLst>
  <p:handoutMasterIdLst>
    <p:handoutMasterId r:id="rId20"/>
  </p:handoutMasterIdLst>
  <p:sldIdLst>
    <p:sldId id="256" r:id="rId5"/>
    <p:sldId id="264" r:id="rId6"/>
    <p:sldId id="1018" r:id="rId7"/>
    <p:sldId id="1019" r:id="rId8"/>
    <p:sldId id="1015" r:id="rId9"/>
    <p:sldId id="1020" r:id="rId10"/>
    <p:sldId id="1016" r:id="rId11"/>
    <p:sldId id="1017" r:id="rId12"/>
    <p:sldId id="1006" r:id="rId13"/>
    <p:sldId id="1026" r:id="rId14"/>
    <p:sldId id="1023" r:id="rId15"/>
    <p:sldId id="1024" r:id="rId16"/>
    <p:sldId id="1025" r:id="rId17"/>
    <p:sldId id="9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D08"/>
    <a:srgbClr val="CD8D0D"/>
    <a:srgbClr val="C49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E4890-313F-4EB9-BB15-6F4F9C23B314}" v="12" dt="2021-06-01T16:19:53.384"/>
    <p1510:client id="{7EDA59AC-9DFE-6B08-BC9C-6EE4024A0527}" v="28" dt="2021-06-01T16:34:08.047"/>
    <p1510:client id="{9D5CE907-8781-4F10-806E-CE1F8256F4F8}" v="4" dt="2021-06-01T16:17:08.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A5182-F742-4231-8834-2AAF5DEAB306}"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1F7EB61F-0F77-4D0C-BC24-DDE906B071EB}">
      <dgm:prSet phldrT="[Text]"/>
      <dgm:spPr/>
      <dgm:t>
        <a:bodyPr/>
        <a:lstStyle/>
        <a:p>
          <a:r>
            <a:rPr lang="en-US"/>
            <a:t>1997: Balanced Budget Act: -30% Oxygen Reimbursement</a:t>
          </a:r>
        </a:p>
      </dgm:t>
    </dgm:pt>
    <dgm:pt modelId="{5A47332A-9560-4DFE-88BD-C7F47ACF5C63}" type="parTrans" cxnId="{49CC54B6-EDD8-46E9-9DD9-EE4B5964BF70}">
      <dgm:prSet/>
      <dgm:spPr/>
      <dgm:t>
        <a:bodyPr/>
        <a:lstStyle/>
        <a:p>
          <a:endParaRPr lang="en-US"/>
        </a:p>
      </dgm:t>
    </dgm:pt>
    <dgm:pt modelId="{0BCC3003-0998-4692-800F-6B2F9217D9D3}" type="sibTrans" cxnId="{49CC54B6-EDD8-46E9-9DD9-EE4B5964BF70}">
      <dgm:prSet/>
      <dgm:spPr/>
      <dgm:t>
        <a:bodyPr/>
        <a:lstStyle/>
        <a:p>
          <a:endParaRPr lang="en-US"/>
        </a:p>
      </dgm:t>
    </dgm:pt>
    <dgm:pt modelId="{CECD15EA-DED4-477C-BCF7-BEA7F6F2FA5E}">
      <dgm:prSet phldrT="[Text]"/>
      <dgm:spPr/>
      <dgm:t>
        <a:bodyPr/>
        <a:lstStyle/>
        <a:p>
          <a:r>
            <a:rPr lang="en-US"/>
            <a:t>2003: Medicare Modernization Act: $7 Billion Reduction Over 10 Years</a:t>
          </a:r>
        </a:p>
      </dgm:t>
    </dgm:pt>
    <dgm:pt modelId="{1E923598-9D29-4937-9823-446D1EBE1981}" type="parTrans" cxnId="{2B85A5C5-A9EA-4F99-A3AE-9442201285B7}">
      <dgm:prSet/>
      <dgm:spPr/>
      <dgm:t>
        <a:bodyPr/>
        <a:lstStyle/>
        <a:p>
          <a:endParaRPr lang="en-US"/>
        </a:p>
      </dgm:t>
    </dgm:pt>
    <dgm:pt modelId="{66CA551E-E75A-491B-A25D-287B388B8F8D}" type="sibTrans" cxnId="{2B85A5C5-A9EA-4F99-A3AE-9442201285B7}">
      <dgm:prSet/>
      <dgm:spPr/>
      <dgm:t>
        <a:bodyPr/>
        <a:lstStyle/>
        <a:p>
          <a:endParaRPr lang="en-US"/>
        </a:p>
      </dgm:t>
    </dgm:pt>
    <dgm:pt modelId="{99D1D251-09BD-43B3-A712-E462DE4BD8F9}">
      <dgm:prSet phldrT="[Text]"/>
      <dgm:spPr/>
      <dgm:t>
        <a:bodyPr/>
        <a:lstStyle/>
        <a:p>
          <a:r>
            <a:rPr lang="en-US"/>
            <a:t>2005: Deficit Reduction Act: $500 million Oxygen Reduction. Capped Medicare Oxygen</a:t>
          </a:r>
        </a:p>
      </dgm:t>
    </dgm:pt>
    <dgm:pt modelId="{B52391E9-F3BC-4CD6-8D6D-01CB6036C390}" type="parTrans" cxnId="{6974E67F-AD81-44F0-96BE-4B7D9C00EF71}">
      <dgm:prSet/>
      <dgm:spPr/>
      <dgm:t>
        <a:bodyPr/>
        <a:lstStyle/>
        <a:p>
          <a:endParaRPr lang="en-US"/>
        </a:p>
      </dgm:t>
    </dgm:pt>
    <dgm:pt modelId="{C485B067-504E-49F2-835A-402763CA5E89}" type="sibTrans" cxnId="{6974E67F-AD81-44F0-96BE-4B7D9C00EF71}">
      <dgm:prSet/>
      <dgm:spPr/>
      <dgm:t>
        <a:bodyPr/>
        <a:lstStyle/>
        <a:p>
          <a:endParaRPr lang="en-US"/>
        </a:p>
      </dgm:t>
    </dgm:pt>
    <dgm:pt modelId="{62BAE255-9380-4FB0-B7AF-6296FEE71BC9}">
      <dgm:prSet/>
      <dgm:spPr/>
      <dgm:t>
        <a:bodyPr/>
        <a:lstStyle/>
        <a:p>
          <a:r>
            <a:rPr lang="en-US"/>
            <a:t>2008: Medicare Improvements for Patients &amp; Providers Act (MIPPA): $3-4 Billion (9.5%) Reduction Competitive Bidding Program</a:t>
          </a:r>
        </a:p>
      </dgm:t>
    </dgm:pt>
    <dgm:pt modelId="{DFB9D9A4-35C8-48BD-8396-A9B8A57EA178}" type="parTrans" cxnId="{2D4C57DB-4E3B-4BB5-841B-CF598C83FEE8}">
      <dgm:prSet/>
      <dgm:spPr/>
      <dgm:t>
        <a:bodyPr/>
        <a:lstStyle/>
        <a:p>
          <a:endParaRPr lang="en-US"/>
        </a:p>
      </dgm:t>
    </dgm:pt>
    <dgm:pt modelId="{F56D403D-292F-4909-8ACE-A1CE847737DB}" type="sibTrans" cxnId="{2D4C57DB-4E3B-4BB5-841B-CF598C83FEE8}">
      <dgm:prSet/>
      <dgm:spPr/>
      <dgm:t>
        <a:bodyPr/>
        <a:lstStyle/>
        <a:p>
          <a:endParaRPr lang="en-US"/>
        </a:p>
      </dgm:t>
    </dgm:pt>
    <dgm:pt modelId="{701CAC29-22FB-4603-83F5-CB70A1F5A94B}">
      <dgm:prSet/>
      <dgm:spPr/>
      <dgm:t>
        <a:bodyPr/>
        <a:lstStyle/>
        <a:p>
          <a:r>
            <a:rPr lang="en-US"/>
            <a:t>2010:  Patient Protection &amp; Affordable Care Act (ACA): $6-8 billion over 10 years-accelerating competitive bidding program. Eliminates the 1</a:t>
          </a:r>
          <a:r>
            <a:rPr lang="en-US" baseline="30000"/>
            <a:t>st</a:t>
          </a:r>
          <a:r>
            <a:rPr lang="en-US"/>
            <a:t> month purchase option for power wheelchairs</a:t>
          </a:r>
        </a:p>
      </dgm:t>
    </dgm:pt>
    <dgm:pt modelId="{7C507926-734D-4C0D-9002-D9AC0726E62A}" type="parTrans" cxnId="{2241D8C4-FF7F-4CC1-A3A8-09427E460B1F}">
      <dgm:prSet/>
      <dgm:spPr/>
      <dgm:t>
        <a:bodyPr/>
        <a:lstStyle/>
        <a:p>
          <a:endParaRPr lang="en-US"/>
        </a:p>
      </dgm:t>
    </dgm:pt>
    <dgm:pt modelId="{F24B45FD-D598-44C0-BCDB-21B10386AA23}" type="sibTrans" cxnId="{2241D8C4-FF7F-4CC1-A3A8-09427E460B1F}">
      <dgm:prSet/>
      <dgm:spPr/>
      <dgm:t>
        <a:bodyPr/>
        <a:lstStyle/>
        <a:p>
          <a:endParaRPr lang="en-US"/>
        </a:p>
      </dgm:t>
    </dgm:pt>
    <dgm:pt modelId="{ED2EDF63-E5DB-4A58-AC50-394B7F171CF4}">
      <dgm:prSet/>
      <dgm:spPr/>
      <dgm:t>
        <a:bodyPr/>
        <a:lstStyle/>
        <a:p>
          <a:r>
            <a:rPr lang="en-US"/>
            <a:t>2011: Competitive Bidding Program Round 1: 32% Reduction Over 3 years for 9 Metropolitan areas</a:t>
          </a:r>
        </a:p>
      </dgm:t>
    </dgm:pt>
    <dgm:pt modelId="{1A71E92F-561C-4C28-87DF-845FD1972820}" type="parTrans" cxnId="{F71157B6-7E83-4153-9002-C0367972B769}">
      <dgm:prSet/>
      <dgm:spPr/>
      <dgm:t>
        <a:bodyPr/>
        <a:lstStyle/>
        <a:p>
          <a:endParaRPr lang="en-US"/>
        </a:p>
      </dgm:t>
    </dgm:pt>
    <dgm:pt modelId="{DD04FE5B-4EDB-4D04-A0A4-7C8D8745A0AD}" type="sibTrans" cxnId="{F71157B6-7E83-4153-9002-C0367972B769}">
      <dgm:prSet/>
      <dgm:spPr/>
      <dgm:t>
        <a:bodyPr/>
        <a:lstStyle/>
        <a:p>
          <a:endParaRPr lang="en-US"/>
        </a:p>
      </dgm:t>
    </dgm:pt>
    <dgm:pt modelId="{3B54C8A1-36D0-4CE5-B890-A12731C6B9CD}">
      <dgm:prSet/>
      <dgm:spPr/>
      <dgm:t>
        <a:bodyPr/>
        <a:lstStyle/>
        <a:p>
          <a:r>
            <a:rPr lang="en-US"/>
            <a:t>2013:  Competitive Bidding Program Round 2:  45% Reduction Over 3 Years for 100 Metropolitan areas. 72% reduction for diabetic testing supplies. </a:t>
          </a:r>
        </a:p>
      </dgm:t>
    </dgm:pt>
    <dgm:pt modelId="{2996D8AC-7883-40F0-9475-2BB1D2CCFC06}" type="parTrans" cxnId="{55154FB0-6B12-42DF-A744-47823BF670DA}">
      <dgm:prSet/>
      <dgm:spPr/>
      <dgm:t>
        <a:bodyPr/>
        <a:lstStyle/>
        <a:p>
          <a:endParaRPr lang="en-US"/>
        </a:p>
      </dgm:t>
    </dgm:pt>
    <dgm:pt modelId="{36C67982-FD39-42D4-8D3B-89B58878018D}" type="sibTrans" cxnId="{55154FB0-6B12-42DF-A744-47823BF670DA}">
      <dgm:prSet/>
      <dgm:spPr/>
      <dgm:t>
        <a:bodyPr/>
        <a:lstStyle/>
        <a:p>
          <a:endParaRPr lang="en-US"/>
        </a:p>
      </dgm:t>
    </dgm:pt>
    <dgm:pt modelId="{C389E808-C29E-4A77-8645-1B93C5773A95}">
      <dgm:prSet/>
      <dgm:spPr/>
      <dgm:t>
        <a:bodyPr/>
        <a:lstStyle/>
        <a:p>
          <a:r>
            <a:rPr lang="en-US"/>
            <a:t>2014: Competitive Bidding Program Round 1 Re-Compete:  37% Reduction in 9 Metropolitan areas</a:t>
          </a:r>
        </a:p>
      </dgm:t>
    </dgm:pt>
    <dgm:pt modelId="{054E3F9C-EAE6-4F2B-87D0-892A2EB93CD5}" type="parTrans" cxnId="{151B7C67-E09D-4597-BAAD-FEF0BDF35D7B}">
      <dgm:prSet/>
      <dgm:spPr/>
      <dgm:t>
        <a:bodyPr/>
        <a:lstStyle/>
        <a:p>
          <a:endParaRPr lang="en-US"/>
        </a:p>
      </dgm:t>
    </dgm:pt>
    <dgm:pt modelId="{4DB61B24-632C-4AD8-9F18-AC3111B4E976}" type="sibTrans" cxnId="{151B7C67-E09D-4597-BAAD-FEF0BDF35D7B}">
      <dgm:prSet/>
      <dgm:spPr/>
      <dgm:t>
        <a:bodyPr/>
        <a:lstStyle/>
        <a:p>
          <a:endParaRPr lang="en-US"/>
        </a:p>
      </dgm:t>
    </dgm:pt>
    <dgm:pt modelId="{FBB2D152-0B01-4BBD-9EAF-B603D6498F81}">
      <dgm:prSet/>
      <dgm:spPr/>
      <dgm:t>
        <a:bodyPr/>
        <a:lstStyle/>
        <a:p>
          <a:r>
            <a:rPr lang="en-US"/>
            <a:t>2014:  4.4 Billion reduction over 5 years in select HME nationwide starting Jan 2016</a:t>
          </a:r>
        </a:p>
      </dgm:t>
    </dgm:pt>
    <dgm:pt modelId="{AF7ECACF-9443-4039-B01B-F2B908B9CE4A}" type="parTrans" cxnId="{2ADBF999-8360-4F1C-A248-350398530CA3}">
      <dgm:prSet/>
      <dgm:spPr/>
      <dgm:t>
        <a:bodyPr/>
        <a:lstStyle/>
        <a:p>
          <a:endParaRPr lang="en-US"/>
        </a:p>
      </dgm:t>
    </dgm:pt>
    <dgm:pt modelId="{25533F2C-FDCC-4AE5-8C84-2BBC7C1FE9A0}" type="sibTrans" cxnId="{2ADBF999-8360-4F1C-A248-350398530CA3}">
      <dgm:prSet/>
      <dgm:spPr/>
      <dgm:t>
        <a:bodyPr/>
        <a:lstStyle/>
        <a:p>
          <a:endParaRPr lang="en-US"/>
        </a:p>
      </dgm:t>
    </dgm:pt>
    <dgm:pt modelId="{89F04803-091B-48CD-A33F-7459E0989E80}">
      <dgm:prSet/>
      <dgm:spPr/>
      <dgm:t>
        <a:bodyPr/>
        <a:lstStyle/>
        <a:p>
          <a:r>
            <a:rPr lang="en-US"/>
            <a:t>2015:  Competitive Bidding Prices for Complex Rehab Technology </a:t>
          </a:r>
        </a:p>
      </dgm:t>
    </dgm:pt>
    <dgm:pt modelId="{953E92E0-294A-4B79-AE58-40065A762879}" type="parTrans" cxnId="{80EC4258-A05D-4053-9DDC-5CF2F0216D54}">
      <dgm:prSet/>
      <dgm:spPr/>
      <dgm:t>
        <a:bodyPr/>
        <a:lstStyle/>
        <a:p>
          <a:endParaRPr lang="en-US"/>
        </a:p>
      </dgm:t>
    </dgm:pt>
    <dgm:pt modelId="{AC054EBA-6D16-4B43-BE82-2FCC00543967}" type="sibTrans" cxnId="{80EC4258-A05D-4053-9DDC-5CF2F0216D54}">
      <dgm:prSet/>
      <dgm:spPr/>
      <dgm:t>
        <a:bodyPr/>
        <a:lstStyle/>
        <a:p>
          <a:endParaRPr lang="en-US"/>
        </a:p>
      </dgm:t>
    </dgm:pt>
    <dgm:pt modelId="{EA6D7C97-50F6-4F5C-BDB4-8947742E8858}">
      <dgm:prSet/>
      <dgm:spPr/>
      <dgm:t>
        <a:bodyPr/>
        <a:lstStyle/>
        <a:p>
          <a:r>
            <a:rPr lang="en-US"/>
            <a:t>2015 CMS Notice: Ventilators 33.5% Reduction Starting Jan 2016</a:t>
          </a:r>
        </a:p>
      </dgm:t>
    </dgm:pt>
    <dgm:pt modelId="{CCED3238-5BBD-4597-B35F-651C2BFE484D}" type="parTrans" cxnId="{AE9C4347-88D3-4620-955F-3679D4CEAB2D}">
      <dgm:prSet/>
      <dgm:spPr/>
      <dgm:t>
        <a:bodyPr/>
        <a:lstStyle/>
        <a:p>
          <a:endParaRPr lang="en-US"/>
        </a:p>
      </dgm:t>
    </dgm:pt>
    <dgm:pt modelId="{DABE2021-F64E-4D21-BFD4-238176FE43B8}" type="sibTrans" cxnId="{AE9C4347-88D3-4620-955F-3679D4CEAB2D}">
      <dgm:prSet/>
      <dgm:spPr/>
      <dgm:t>
        <a:bodyPr/>
        <a:lstStyle/>
        <a:p>
          <a:endParaRPr lang="en-US"/>
        </a:p>
      </dgm:t>
    </dgm:pt>
    <dgm:pt modelId="{870E31DC-F851-4541-B473-BCFE654275D7}">
      <dgm:prSet/>
      <dgm:spPr/>
      <dgm:t>
        <a:bodyPr/>
        <a:lstStyle/>
        <a:p>
          <a:r>
            <a:rPr lang="en-US"/>
            <a:t>2015 Omnibus Bill:  4.3 billion reduction over 10 years in state Medicaid programs by limiting federal portion of the Medicaid funding to the 2019 Competitive Bid Rates</a:t>
          </a:r>
        </a:p>
      </dgm:t>
    </dgm:pt>
    <dgm:pt modelId="{7D3B5906-286C-4BE6-8B52-33FF2B1154F8}" type="parTrans" cxnId="{E7A2AD3B-2364-426A-8587-C1FC6FE92307}">
      <dgm:prSet/>
      <dgm:spPr/>
    </dgm:pt>
    <dgm:pt modelId="{817E0665-20EA-41D9-8DAD-A5A74F7646DF}" type="sibTrans" cxnId="{E7A2AD3B-2364-426A-8587-C1FC6FE92307}">
      <dgm:prSet/>
      <dgm:spPr/>
    </dgm:pt>
    <dgm:pt modelId="{A7917678-7996-42D0-94A9-40EA22478FB5}" type="pres">
      <dgm:prSet presAssocID="{825A5182-F742-4231-8834-2AAF5DEAB306}" presName="diagram" presStyleCnt="0">
        <dgm:presLayoutVars>
          <dgm:dir/>
          <dgm:resizeHandles val="exact"/>
        </dgm:presLayoutVars>
      </dgm:prSet>
      <dgm:spPr/>
    </dgm:pt>
    <dgm:pt modelId="{AC0FD28A-AE7E-495B-95B6-BDC280A2717A}" type="pres">
      <dgm:prSet presAssocID="{1F7EB61F-0F77-4D0C-BC24-DDE906B071EB}" presName="node" presStyleLbl="node1" presStyleIdx="0" presStyleCnt="12">
        <dgm:presLayoutVars>
          <dgm:bulletEnabled val="1"/>
        </dgm:presLayoutVars>
      </dgm:prSet>
      <dgm:spPr/>
    </dgm:pt>
    <dgm:pt modelId="{ED0D240E-4934-458D-B6E1-A6D4A8AF2883}" type="pres">
      <dgm:prSet presAssocID="{0BCC3003-0998-4692-800F-6B2F9217D9D3}" presName="sibTrans" presStyleCnt="0"/>
      <dgm:spPr/>
    </dgm:pt>
    <dgm:pt modelId="{53F72B61-7F73-4280-AC26-256BFC74CF3A}" type="pres">
      <dgm:prSet presAssocID="{CECD15EA-DED4-477C-BCF7-BEA7F6F2FA5E}" presName="node" presStyleLbl="node1" presStyleIdx="1" presStyleCnt="12">
        <dgm:presLayoutVars>
          <dgm:bulletEnabled val="1"/>
        </dgm:presLayoutVars>
      </dgm:prSet>
      <dgm:spPr/>
    </dgm:pt>
    <dgm:pt modelId="{235CF593-9E1F-4EF5-8D72-C140F5D4EC4C}" type="pres">
      <dgm:prSet presAssocID="{66CA551E-E75A-491B-A25D-287B388B8F8D}" presName="sibTrans" presStyleCnt="0"/>
      <dgm:spPr/>
    </dgm:pt>
    <dgm:pt modelId="{EF8FD5A0-418D-40E7-AAF2-B78D3A741AAC}" type="pres">
      <dgm:prSet presAssocID="{99D1D251-09BD-43B3-A712-E462DE4BD8F9}" presName="node" presStyleLbl="node1" presStyleIdx="2" presStyleCnt="12">
        <dgm:presLayoutVars>
          <dgm:bulletEnabled val="1"/>
        </dgm:presLayoutVars>
      </dgm:prSet>
      <dgm:spPr/>
    </dgm:pt>
    <dgm:pt modelId="{AFBCD983-9A67-4D51-AF5F-4407495E596F}" type="pres">
      <dgm:prSet presAssocID="{C485B067-504E-49F2-835A-402763CA5E89}" presName="sibTrans" presStyleCnt="0"/>
      <dgm:spPr/>
    </dgm:pt>
    <dgm:pt modelId="{C657D2A0-5DE1-41F4-8187-0A61EF7DF19E}" type="pres">
      <dgm:prSet presAssocID="{62BAE255-9380-4FB0-B7AF-6296FEE71BC9}" presName="node" presStyleLbl="node1" presStyleIdx="3" presStyleCnt="12">
        <dgm:presLayoutVars>
          <dgm:bulletEnabled val="1"/>
        </dgm:presLayoutVars>
      </dgm:prSet>
      <dgm:spPr/>
    </dgm:pt>
    <dgm:pt modelId="{E4FAE8B1-DF0F-42DC-81D4-6E8397DCC9D2}" type="pres">
      <dgm:prSet presAssocID="{F56D403D-292F-4909-8ACE-A1CE847737DB}" presName="sibTrans" presStyleCnt="0"/>
      <dgm:spPr/>
    </dgm:pt>
    <dgm:pt modelId="{566DE1C1-46E5-4A3D-B672-DBBBB8FFCE6B}" type="pres">
      <dgm:prSet presAssocID="{701CAC29-22FB-4603-83F5-CB70A1F5A94B}" presName="node" presStyleLbl="node1" presStyleIdx="4" presStyleCnt="12">
        <dgm:presLayoutVars>
          <dgm:bulletEnabled val="1"/>
        </dgm:presLayoutVars>
      </dgm:prSet>
      <dgm:spPr/>
    </dgm:pt>
    <dgm:pt modelId="{353EF70F-CBBA-4477-80DD-743857D13A70}" type="pres">
      <dgm:prSet presAssocID="{F24B45FD-D598-44C0-BCDB-21B10386AA23}" presName="sibTrans" presStyleCnt="0"/>
      <dgm:spPr/>
    </dgm:pt>
    <dgm:pt modelId="{F034B8CF-B0F5-46CB-9E44-1202CA8436E8}" type="pres">
      <dgm:prSet presAssocID="{ED2EDF63-E5DB-4A58-AC50-394B7F171CF4}" presName="node" presStyleLbl="node1" presStyleIdx="5" presStyleCnt="12">
        <dgm:presLayoutVars>
          <dgm:bulletEnabled val="1"/>
        </dgm:presLayoutVars>
      </dgm:prSet>
      <dgm:spPr/>
    </dgm:pt>
    <dgm:pt modelId="{6AC999A6-F038-4590-99F3-0B07AEB6E295}" type="pres">
      <dgm:prSet presAssocID="{DD04FE5B-4EDB-4D04-A0A4-7C8D8745A0AD}" presName="sibTrans" presStyleCnt="0"/>
      <dgm:spPr/>
    </dgm:pt>
    <dgm:pt modelId="{00F0D8A7-896D-40CC-B70B-5960999712DB}" type="pres">
      <dgm:prSet presAssocID="{3B54C8A1-36D0-4CE5-B890-A12731C6B9CD}" presName="node" presStyleLbl="node1" presStyleIdx="6" presStyleCnt="12">
        <dgm:presLayoutVars>
          <dgm:bulletEnabled val="1"/>
        </dgm:presLayoutVars>
      </dgm:prSet>
      <dgm:spPr/>
    </dgm:pt>
    <dgm:pt modelId="{61BA8584-2DCB-42EE-8FE1-99413E20B00A}" type="pres">
      <dgm:prSet presAssocID="{36C67982-FD39-42D4-8D3B-89B58878018D}" presName="sibTrans" presStyleCnt="0"/>
      <dgm:spPr/>
    </dgm:pt>
    <dgm:pt modelId="{D97709E2-A8F2-42E9-9006-E3F7F10DAA8F}" type="pres">
      <dgm:prSet presAssocID="{C389E808-C29E-4A77-8645-1B93C5773A95}" presName="node" presStyleLbl="node1" presStyleIdx="7" presStyleCnt="12">
        <dgm:presLayoutVars>
          <dgm:bulletEnabled val="1"/>
        </dgm:presLayoutVars>
      </dgm:prSet>
      <dgm:spPr/>
    </dgm:pt>
    <dgm:pt modelId="{A3DDD944-1C58-4808-9FC1-F02E4266F13D}" type="pres">
      <dgm:prSet presAssocID="{4DB61B24-632C-4AD8-9F18-AC3111B4E976}" presName="sibTrans" presStyleCnt="0"/>
      <dgm:spPr/>
    </dgm:pt>
    <dgm:pt modelId="{4C19A82C-664E-4C23-AEDA-3DD53631AC61}" type="pres">
      <dgm:prSet presAssocID="{FBB2D152-0B01-4BBD-9EAF-B603D6498F81}" presName="node" presStyleLbl="node1" presStyleIdx="8" presStyleCnt="12">
        <dgm:presLayoutVars>
          <dgm:bulletEnabled val="1"/>
        </dgm:presLayoutVars>
      </dgm:prSet>
      <dgm:spPr/>
    </dgm:pt>
    <dgm:pt modelId="{58425CEB-98DF-48ED-815F-1AA58ABCD3B0}" type="pres">
      <dgm:prSet presAssocID="{25533F2C-FDCC-4AE5-8C84-2BBC7C1FE9A0}" presName="sibTrans" presStyleCnt="0"/>
      <dgm:spPr/>
    </dgm:pt>
    <dgm:pt modelId="{084045B4-756E-4226-B6CA-E2A890D3020C}" type="pres">
      <dgm:prSet presAssocID="{89F04803-091B-48CD-A33F-7459E0989E80}" presName="node" presStyleLbl="node1" presStyleIdx="9" presStyleCnt="12">
        <dgm:presLayoutVars>
          <dgm:bulletEnabled val="1"/>
        </dgm:presLayoutVars>
      </dgm:prSet>
      <dgm:spPr/>
    </dgm:pt>
    <dgm:pt modelId="{C9762263-74B7-45BE-819C-9629FFC45D83}" type="pres">
      <dgm:prSet presAssocID="{AC054EBA-6D16-4B43-BE82-2FCC00543967}" presName="sibTrans" presStyleCnt="0"/>
      <dgm:spPr/>
    </dgm:pt>
    <dgm:pt modelId="{FA95272A-4D7E-4931-B67D-F9AFD4A62DAE}" type="pres">
      <dgm:prSet presAssocID="{EA6D7C97-50F6-4F5C-BDB4-8947742E8858}" presName="node" presStyleLbl="node1" presStyleIdx="10" presStyleCnt="12">
        <dgm:presLayoutVars>
          <dgm:bulletEnabled val="1"/>
        </dgm:presLayoutVars>
      </dgm:prSet>
      <dgm:spPr/>
    </dgm:pt>
    <dgm:pt modelId="{120CA566-1821-46B9-B772-CA6ED3716F01}" type="pres">
      <dgm:prSet presAssocID="{DABE2021-F64E-4D21-BFD4-238176FE43B8}" presName="sibTrans" presStyleCnt="0"/>
      <dgm:spPr/>
    </dgm:pt>
    <dgm:pt modelId="{1F9F1F91-A80E-46CC-B2A6-AEA2483029B7}" type="pres">
      <dgm:prSet presAssocID="{870E31DC-F851-4541-B473-BCFE654275D7}" presName="node" presStyleLbl="node1" presStyleIdx="11" presStyleCnt="12">
        <dgm:presLayoutVars>
          <dgm:bulletEnabled val="1"/>
        </dgm:presLayoutVars>
      </dgm:prSet>
      <dgm:spPr/>
    </dgm:pt>
  </dgm:ptLst>
  <dgm:cxnLst>
    <dgm:cxn modelId="{AFB52C0E-2482-4E2D-8071-29D969CC947C}" type="presOf" srcId="{1F7EB61F-0F77-4D0C-BC24-DDE906B071EB}" destId="{AC0FD28A-AE7E-495B-95B6-BDC280A2717A}" srcOrd="0" destOrd="0" presId="urn:microsoft.com/office/officeart/2005/8/layout/default"/>
    <dgm:cxn modelId="{2FF8CB12-AB02-47DE-891D-F727CCD495CE}" type="presOf" srcId="{ED2EDF63-E5DB-4A58-AC50-394B7F171CF4}" destId="{F034B8CF-B0F5-46CB-9E44-1202CA8436E8}" srcOrd="0" destOrd="0" presId="urn:microsoft.com/office/officeart/2005/8/layout/default"/>
    <dgm:cxn modelId="{36BB421C-E89C-4572-ABA2-8403808244FA}" type="presOf" srcId="{C389E808-C29E-4A77-8645-1B93C5773A95}" destId="{D97709E2-A8F2-42E9-9006-E3F7F10DAA8F}" srcOrd="0" destOrd="0" presId="urn:microsoft.com/office/officeart/2005/8/layout/default"/>
    <dgm:cxn modelId="{E7A2AD3B-2364-426A-8587-C1FC6FE92307}" srcId="{825A5182-F742-4231-8834-2AAF5DEAB306}" destId="{870E31DC-F851-4541-B473-BCFE654275D7}" srcOrd="11" destOrd="0" parTransId="{7D3B5906-286C-4BE6-8B52-33FF2B1154F8}" sibTransId="{817E0665-20EA-41D9-8DAD-A5A74F7646DF}"/>
    <dgm:cxn modelId="{AE9C4347-88D3-4620-955F-3679D4CEAB2D}" srcId="{825A5182-F742-4231-8834-2AAF5DEAB306}" destId="{EA6D7C97-50F6-4F5C-BDB4-8947742E8858}" srcOrd="10" destOrd="0" parTransId="{CCED3238-5BBD-4597-B35F-651C2BFE484D}" sibTransId="{DABE2021-F64E-4D21-BFD4-238176FE43B8}"/>
    <dgm:cxn modelId="{151B7C67-E09D-4597-BAAD-FEF0BDF35D7B}" srcId="{825A5182-F742-4231-8834-2AAF5DEAB306}" destId="{C389E808-C29E-4A77-8645-1B93C5773A95}" srcOrd="7" destOrd="0" parTransId="{054E3F9C-EAE6-4F2B-87D0-892A2EB93CD5}" sibTransId="{4DB61B24-632C-4AD8-9F18-AC3111B4E976}"/>
    <dgm:cxn modelId="{A3877450-4A6A-4D96-855B-02A256AAF1AA}" type="presOf" srcId="{CECD15EA-DED4-477C-BCF7-BEA7F6F2FA5E}" destId="{53F72B61-7F73-4280-AC26-256BFC74CF3A}" srcOrd="0" destOrd="0" presId="urn:microsoft.com/office/officeart/2005/8/layout/default"/>
    <dgm:cxn modelId="{80EC4258-A05D-4053-9DDC-5CF2F0216D54}" srcId="{825A5182-F742-4231-8834-2AAF5DEAB306}" destId="{89F04803-091B-48CD-A33F-7459E0989E80}" srcOrd="9" destOrd="0" parTransId="{953E92E0-294A-4B79-AE58-40065A762879}" sibTransId="{AC054EBA-6D16-4B43-BE82-2FCC00543967}"/>
    <dgm:cxn modelId="{6974E67F-AD81-44F0-96BE-4B7D9C00EF71}" srcId="{825A5182-F742-4231-8834-2AAF5DEAB306}" destId="{99D1D251-09BD-43B3-A712-E462DE4BD8F9}" srcOrd="2" destOrd="0" parTransId="{B52391E9-F3BC-4CD6-8D6D-01CB6036C390}" sibTransId="{C485B067-504E-49F2-835A-402763CA5E89}"/>
    <dgm:cxn modelId="{1A250E82-7FAA-4344-A890-6340CCDD7508}" type="presOf" srcId="{89F04803-091B-48CD-A33F-7459E0989E80}" destId="{084045B4-756E-4226-B6CA-E2A890D3020C}" srcOrd="0" destOrd="0" presId="urn:microsoft.com/office/officeart/2005/8/layout/default"/>
    <dgm:cxn modelId="{3A408B83-E007-46E1-8314-E42AD1BF7A4B}" type="presOf" srcId="{701CAC29-22FB-4603-83F5-CB70A1F5A94B}" destId="{566DE1C1-46E5-4A3D-B672-DBBBB8FFCE6B}" srcOrd="0" destOrd="0" presId="urn:microsoft.com/office/officeart/2005/8/layout/default"/>
    <dgm:cxn modelId="{DB1C8289-1806-4334-AA34-09CB1DECA5DE}" type="presOf" srcId="{870E31DC-F851-4541-B473-BCFE654275D7}" destId="{1F9F1F91-A80E-46CC-B2A6-AEA2483029B7}" srcOrd="0" destOrd="0" presId="urn:microsoft.com/office/officeart/2005/8/layout/default"/>
    <dgm:cxn modelId="{CED6078B-06F8-465F-9DA2-2F6A8649046B}" type="presOf" srcId="{EA6D7C97-50F6-4F5C-BDB4-8947742E8858}" destId="{FA95272A-4D7E-4931-B67D-F9AFD4A62DAE}" srcOrd="0" destOrd="0" presId="urn:microsoft.com/office/officeart/2005/8/layout/default"/>
    <dgm:cxn modelId="{2D88B28F-8D1D-48EB-83FE-EDEFE3EBBE27}" type="presOf" srcId="{825A5182-F742-4231-8834-2AAF5DEAB306}" destId="{A7917678-7996-42D0-94A9-40EA22478FB5}" srcOrd="0" destOrd="0" presId="urn:microsoft.com/office/officeart/2005/8/layout/default"/>
    <dgm:cxn modelId="{11F9B393-9B9A-4425-8FBD-7055782B8E12}" type="presOf" srcId="{62BAE255-9380-4FB0-B7AF-6296FEE71BC9}" destId="{C657D2A0-5DE1-41F4-8187-0A61EF7DF19E}" srcOrd="0" destOrd="0" presId="urn:microsoft.com/office/officeart/2005/8/layout/default"/>
    <dgm:cxn modelId="{2ADBF999-8360-4F1C-A248-350398530CA3}" srcId="{825A5182-F742-4231-8834-2AAF5DEAB306}" destId="{FBB2D152-0B01-4BBD-9EAF-B603D6498F81}" srcOrd="8" destOrd="0" parTransId="{AF7ECACF-9443-4039-B01B-F2B908B9CE4A}" sibTransId="{25533F2C-FDCC-4AE5-8C84-2BBC7C1FE9A0}"/>
    <dgm:cxn modelId="{55154FB0-6B12-42DF-A744-47823BF670DA}" srcId="{825A5182-F742-4231-8834-2AAF5DEAB306}" destId="{3B54C8A1-36D0-4CE5-B890-A12731C6B9CD}" srcOrd="6" destOrd="0" parTransId="{2996D8AC-7883-40F0-9475-2BB1D2CCFC06}" sibTransId="{36C67982-FD39-42D4-8D3B-89B58878018D}"/>
    <dgm:cxn modelId="{49CC54B6-EDD8-46E9-9DD9-EE4B5964BF70}" srcId="{825A5182-F742-4231-8834-2AAF5DEAB306}" destId="{1F7EB61F-0F77-4D0C-BC24-DDE906B071EB}" srcOrd="0" destOrd="0" parTransId="{5A47332A-9560-4DFE-88BD-C7F47ACF5C63}" sibTransId="{0BCC3003-0998-4692-800F-6B2F9217D9D3}"/>
    <dgm:cxn modelId="{F71157B6-7E83-4153-9002-C0367972B769}" srcId="{825A5182-F742-4231-8834-2AAF5DEAB306}" destId="{ED2EDF63-E5DB-4A58-AC50-394B7F171CF4}" srcOrd="5" destOrd="0" parTransId="{1A71E92F-561C-4C28-87DF-845FD1972820}" sibTransId="{DD04FE5B-4EDB-4D04-A0A4-7C8D8745A0AD}"/>
    <dgm:cxn modelId="{5BC714BE-DEFF-483F-8BFA-1537BD244061}" type="presOf" srcId="{3B54C8A1-36D0-4CE5-B890-A12731C6B9CD}" destId="{00F0D8A7-896D-40CC-B70B-5960999712DB}" srcOrd="0" destOrd="0" presId="urn:microsoft.com/office/officeart/2005/8/layout/default"/>
    <dgm:cxn modelId="{423DF0C0-E182-45EA-AE8C-1F77C6C4D741}" type="presOf" srcId="{FBB2D152-0B01-4BBD-9EAF-B603D6498F81}" destId="{4C19A82C-664E-4C23-AEDA-3DD53631AC61}" srcOrd="0" destOrd="0" presId="urn:microsoft.com/office/officeart/2005/8/layout/default"/>
    <dgm:cxn modelId="{2241D8C4-FF7F-4CC1-A3A8-09427E460B1F}" srcId="{825A5182-F742-4231-8834-2AAF5DEAB306}" destId="{701CAC29-22FB-4603-83F5-CB70A1F5A94B}" srcOrd="4" destOrd="0" parTransId="{7C507926-734D-4C0D-9002-D9AC0726E62A}" sibTransId="{F24B45FD-D598-44C0-BCDB-21B10386AA23}"/>
    <dgm:cxn modelId="{2B85A5C5-A9EA-4F99-A3AE-9442201285B7}" srcId="{825A5182-F742-4231-8834-2AAF5DEAB306}" destId="{CECD15EA-DED4-477C-BCF7-BEA7F6F2FA5E}" srcOrd="1" destOrd="0" parTransId="{1E923598-9D29-4937-9823-446D1EBE1981}" sibTransId="{66CA551E-E75A-491B-A25D-287B388B8F8D}"/>
    <dgm:cxn modelId="{95E264D5-6FF4-4078-9318-23A01CE4E190}" type="presOf" srcId="{99D1D251-09BD-43B3-A712-E462DE4BD8F9}" destId="{EF8FD5A0-418D-40E7-AAF2-B78D3A741AAC}" srcOrd="0" destOrd="0" presId="urn:microsoft.com/office/officeart/2005/8/layout/default"/>
    <dgm:cxn modelId="{2D4C57DB-4E3B-4BB5-841B-CF598C83FEE8}" srcId="{825A5182-F742-4231-8834-2AAF5DEAB306}" destId="{62BAE255-9380-4FB0-B7AF-6296FEE71BC9}" srcOrd="3" destOrd="0" parTransId="{DFB9D9A4-35C8-48BD-8396-A9B8A57EA178}" sibTransId="{F56D403D-292F-4909-8ACE-A1CE847737DB}"/>
    <dgm:cxn modelId="{FCCFFBA8-01BC-4B11-93EF-2C51F81499B4}" type="presParOf" srcId="{A7917678-7996-42D0-94A9-40EA22478FB5}" destId="{AC0FD28A-AE7E-495B-95B6-BDC280A2717A}" srcOrd="0" destOrd="0" presId="urn:microsoft.com/office/officeart/2005/8/layout/default"/>
    <dgm:cxn modelId="{E516F074-CCDB-4BBE-8065-895561143D81}" type="presParOf" srcId="{A7917678-7996-42D0-94A9-40EA22478FB5}" destId="{ED0D240E-4934-458D-B6E1-A6D4A8AF2883}" srcOrd="1" destOrd="0" presId="urn:microsoft.com/office/officeart/2005/8/layout/default"/>
    <dgm:cxn modelId="{9366FDE8-49C1-44E2-9A83-73041EC8F5A6}" type="presParOf" srcId="{A7917678-7996-42D0-94A9-40EA22478FB5}" destId="{53F72B61-7F73-4280-AC26-256BFC74CF3A}" srcOrd="2" destOrd="0" presId="urn:microsoft.com/office/officeart/2005/8/layout/default"/>
    <dgm:cxn modelId="{C46007E8-6445-4825-B5A2-BC8567060BAB}" type="presParOf" srcId="{A7917678-7996-42D0-94A9-40EA22478FB5}" destId="{235CF593-9E1F-4EF5-8D72-C140F5D4EC4C}" srcOrd="3" destOrd="0" presId="urn:microsoft.com/office/officeart/2005/8/layout/default"/>
    <dgm:cxn modelId="{5BBBF9ED-161B-4D6D-A4BC-0BA3069297B1}" type="presParOf" srcId="{A7917678-7996-42D0-94A9-40EA22478FB5}" destId="{EF8FD5A0-418D-40E7-AAF2-B78D3A741AAC}" srcOrd="4" destOrd="0" presId="urn:microsoft.com/office/officeart/2005/8/layout/default"/>
    <dgm:cxn modelId="{9BF265AC-988C-4E6A-8652-7CB24CA6EEEF}" type="presParOf" srcId="{A7917678-7996-42D0-94A9-40EA22478FB5}" destId="{AFBCD983-9A67-4D51-AF5F-4407495E596F}" srcOrd="5" destOrd="0" presId="urn:microsoft.com/office/officeart/2005/8/layout/default"/>
    <dgm:cxn modelId="{95606D59-8710-4219-84C3-0E633557FD42}" type="presParOf" srcId="{A7917678-7996-42D0-94A9-40EA22478FB5}" destId="{C657D2A0-5DE1-41F4-8187-0A61EF7DF19E}" srcOrd="6" destOrd="0" presId="urn:microsoft.com/office/officeart/2005/8/layout/default"/>
    <dgm:cxn modelId="{EB3C22A2-8A32-44C2-A6AF-938D34C35BA0}" type="presParOf" srcId="{A7917678-7996-42D0-94A9-40EA22478FB5}" destId="{E4FAE8B1-DF0F-42DC-81D4-6E8397DCC9D2}" srcOrd="7" destOrd="0" presId="urn:microsoft.com/office/officeart/2005/8/layout/default"/>
    <dgm:cxn modelId="{DA044CBE-7BA5-445D-AAC6-257CAABA29DF}" type="presParOf" srcId="{A7917678-7996-42D0-94A9-40EA22478FB5}" destId="{566DE1C1-46E5-4A3D-B672-DBBBB8FFCE6B}" srcOrd="8" destOrd="0" presId="urn:microsoft.com/office/officeart/2005/8/layout/default"/>
    <dgm:cxn modelId="{631DC5DB-81ED-47BB-A81C-5C0EA61A2111}" type="presParOf" srcId="{A7917678-7996-42D0-94A9-40EA22478FB5}" destId="{353EF70F-CBBA-4477-80DD-743857D13A70}" srcOrd="9" destOrd="0" presId="urn:microsoft.com/office/officeart/2005/8/layout/default"/>
    <dgm:cxn modelId="{5EA0CE3C-1EB4-45AD-94B5-41BFE80BF748}" type="presParOf" srcId="{A7917678-7996-42D0-94A9-40EA22478FB5}" destId="{F034B8CF-B0F5-46CB-9E44-1202CA8436E8}" srcOrd="10" destOrd="0" presId="urn:microsoft.com/office/officeart/2005/8/layout/default"/>
    <dgm:cxn modelId="{2F1A0CD5-2838-47A7-BBFA-5F9CCF04481C}" type="presParOf" srcId="{A7917678-7996-42D0-94A9-40EA22478FB5}" destId="{6AC999A6-F038-4590-99F3-0B07AEB6E295}" srcOrd="11" destOrd="0" presId="urn:microsoft.com/office/officeart/2005/8/layout/default"/>
    <dgm:cxn modelId="{6CDB4E71-8C52-45CA-AF1D-82C3F6DF20E3}" type="presParOf" srcId="{A7917678-7996-42D0-94A9-40EA22478FB5}" destId="{00F0D8A7-896D-40CC-B70B-5960999712DB}" srcOrd="12" destOrd="0" presId="urn:microsoft.com/office/officeart/2005/8/layout/default"/>
    <dgm:cxn modelId="{05E1716A-26DA-46A0-A5AE-519E527A306C}" type="presParOf" srcId="{A7917678-7996-42D0-94A9-40EA22478FB5}" destId="{61BA8584-2DCB-42EE-8FE1-99413E20B00A}" srcOrd="13" destOrd="0" presId="urn:microsoft.com/office/officeart/2005/8/layout/default"/>
    <dgm:cxn modelId="{374EE51A-0D15-4B66-9101-4F7D6BF75F2F}" type="presParOf" srcId="{A7917678-7996-42D0-94A9-40EA22478FB5}" destId="{D97709E2-A8F2-42E9-9006-E3F7F10DAA8F}" srcOrd="14" destOrd="0" presId="urn:microsoft.com/office/officeart/2005/8/layout/default"/>
    <dgm:cxn modelId="{8073D297-DC10-4825-8D73-1D65CFC8470D}" type="presParOf" srcId="{A7917678-7996-42D0-94A9-40EA22478FB5}" destId="{A3DDD944-1C58-4808-9FC1-F02E4266F13D}" srcOrd="15" destOrd="0" presId="urn:microsoft.com/office/officeart/2005/8/layout/default"/>
    <dgm:cxn modelId="{1DFC3A55-3ADF-4FFC-9566-060499893F4E}" type="presParOf" srcId="{A7917678-7996-42D0-94A9-40EA22478FB5}" destId="{4C19A82C-664E-4C23-AEDA-3DD53631AC61}" srcOrd="16" destOrd="0" presId="urn:microsoft.com/office/officeart/2005/8/layout/default"/>
    <dgm:cxn modelId="{6E56F560-1D9C-4686-AD4C-EB7124707006}" type="presParOf" srcId="{A7917678-7996-42D0-94A9-40EA22478FB5}" destId="{58425CEB-98DF-48ED-815F-1AA58ABCD3B0}" srcOrd="17" destOrd="0" presId="urn:microsoft.com/office/officeart/2005/8/layout/default"/>
    <dgm:cxn modelId="{0615E676-EC0C-4706-AE30-8942DBCEA4E6}" type="presParOf" srcId="{A7917678-7996-42D0-94A9-40EA22478FB5}" destId="{084045B4-756E-4226-B6CA-E2A890D3020C}" srcOrd="18" destOrd="0" presId="urn:microsoft.com/office/officeart/2005/8/layout/default"/>
    <dgm:cxn modelId="{ABA28A02-A308-4196-8DA7-31955E844F54}" type="presParOf" srcId="{A7917678-7996-42D0-94A9-40EA22478FB5}" destId="{C9762263-74B7-45BE-819C-9629FFC45D83}" srcOrd="19" destOrd="0" presId="urn:microsoft.com/office/officeart/2005/8/layout/default"/>
    <dgm:cxn modelId="{BAB8E869-2853-49F8-B882-48360B608752}" type="presParOf" srcId="{A7917678-7996-42D0-94A9-40EA22478FB5}" destId="{FA95272A-4D7E-4931-B67D-F9AFD4A62DAE}" srcOrd="20" destOrd="0" presId="urn:microsoft.com/office/officeart/2005/8/layout/default"/>
    <dgm:cxn modelId="{F1785ADC-C5D4-4E14-AB45-EBE95541E481}" type="presParOf" srcId="{A7917678-7996-42D0-94A9-40EA22478FB5}" destId="{120CA566-1821-46B9-B772-CA6ED3716F01}" srcOrd="21" destOrd="0" presId="urn:microsoft.com/office/officeart/2005/8/layout/default"/>
    <dgm:cxn modelId="{AC5F5D98-3CA8-4934-B7BD-604409BAAB45}" type="presParOf" srcId="{A7917678-7996-42D0-94A9-40EA22478FB5}" destId="{1F9F1F91-A80E-46CC-B2A6-AEA2483029B7}"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FD28A-AE7E-495B-95B6-BDC280A2717A}">
      <dsp:nvSpPr>
        <dsp:cNvPr id="0" name=""/>
        <dsp:cNvSpPr/>
      </dsp:nvSpPr>
      <dsp:spPr>
        <a:xfrm>
          <a:off x="1106745" y="1361"/>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1997: Balanced Budget Act: -30% Oxygen Reimbursement</a:t>
          </a:r>
        </a:p>
      </dsp:txBody>
      <dsp:txXfrm>
        <a:off x="1106745" y="1361"/>
        <a:ext cx="2085727" cy="1251436"/>
      </dsp:txXfrm>
    </dsp:sp>
    <dsp:sp modelId="{53F72B61-7F73-4280-AC26-256BFC74CF3A}">
      <dsp:nvSpPr>
        <dsp:cNvPr id="0" name=""/>
        <dsp:cNvSpPr/>
      </dsp:nvSpPr>
      <dsp:spPr>
        <a:xfrm>
          <a:off x="3401046" y="1361"/>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2003: Medicare Modernization Act: $7 Billion Reduction Over 10 Years</a:t>
          </a:r>
        </a:p>
      </dsp:txBody>
      <dsp:txXfrm>
        <a:off x="3401046" y="1361"/>
        <a:ext cx="2085727" cy="1251436"/>
      </dsp:txXfrm>
    </dsp:sp>
    <dsp:sp modelId="{EF8FD5A0-418D-40E7-AAF2-B78D3A741AAC}">
      <dsp:nvSpPr>
        <dsp:cNvPr id="0" name=""/>
        <dsp:cNvSpPr/>
      </dsp:nvSpPr>
      <dsp:spPr>
        <a:xfrm>
          <a:off x="5695346" y="1361"/>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2005: Deficit Reduction Act: $500 million Oxygen Reduction. Capped Medicare Oxygen</a:t>
          </a:r>
        </a:p>
      </dsp:txBody>
      <dsp:txXfrm>
        <a:off x="5695346" y="1361"/>
        <a:ext cx="2085727" cy="1251436"/>
      </dsp:txXfrm>
    </dsp:sp>
    <dsp:sp modelId="{C657D2A0-5DE1-41F4-8187-0A61EF7DF19E}">
      <dsp:nvSpPr>
        <dsp:cNvPr id="0" name=""/>
        <dsp:cNvSpPr/>
      </dsp:nvSpPr>
      <dsp:spPr>
        <a:xfrm>
          <a:off x="7989646" y="1361"/>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2008: Medicare Improvements for Patients &amp; Providers Act (MIPPA): $3-4 Billion (9.5%) Reduction Competitive Bidding Program</a:t>
          </a:r>
        </a:p>
      </dsp:txBody>
      <dsp:txXfrm>
        <a:off x="7989646" y="1361"/>
        <a:ext cx="2085727" cy="1251436"/>
      </dsp:txXfrm>
    </dsp:sp>
    <dsp:sp modelId="{566DE1C1-46E5-4A3D-B672-DBBBB8FFCE6B}">
      <dsp:nvSpPr>
        <dsp:cNvPr id="0" name=""/>
        <dsp:cNvSpPr/>
      </dsp:nvSpPr>
      <dsp:spPr>
        <a:xfrm>
          <a:off x="1106745" y="1461370"/>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2010:  Patient Protection &amp; Affordable Care Act (ACA): $6-8 billion over 10 years-accelerating competitive bidding program. Eliminates the 1</a:t>
          </a:r>
          <a:r>
            <a:rPr lang="en-US" sz="1200" kern="1200" baseline="30000"/>
            <a:t>st</a:t>
          </a:r>
          <a:r>
            <a:rPr lang="en-US" sz="1200" kern="1200"/>
            <a:t> month purchase option for power wheelchairs</a:t>
          </a:r>
        </a:p>
      </dsp:txBody>
      <dsp:txXfrm>
        <a:off x="1106745" y="1461370"/>
        <a:ext cx="2085727" cy="1251436"/>
      </dsp:txXfrm>
    </dsp:sp>
    <dsp:sp modelId="{F034B8CF-B0F5-46CB-9E44-1202CA8436E8}">
      <dsp:nvSpPr>
        <dsp:cNvPr id="0" name=""/>
        <dsp:cNvSpPr/>
      </dsp:nvSpPr>
      <dsp:spPr>
        <a:xfrm>
          <a:off x="3401046" y="1461370"/>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2011: Competitive Bidding Program Round 1: 32% Reduction Over 3 years for 9 Metropolitan areas</a:t>
          </a:r>
        </a:p>
      </dsp:txBody>
      <dsp:txXfrm>
        <a:off x="3401046" y="1461370"/>
        <a:ext cx="2085727" cy="1251436"/>
      </dsp:txXfrm>
    </dsp:sp>
    <dsp:sp modelId="{00F0D8A7-896D-40CC-B70B-5960999712DB}">
      <dsp:nvSpPr>
        <dsp:cNvPr id="0" name=""/>
        <dsp:cNvSpPr/>
      </dsp:nvSpPr>
      <dsp:spPr>
        <a:xfrm>
          <a:off x="5695346" y="1461370"/>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2013:  Competitive Bidding Program Round 2:  45% Reduction Over 3 Years for 100 Metropolitan areas. 72% reduction for diabetic testing supplies. </a:t>
          </a:r>
        </a:p>
      </dsp:txBody>
      <dsp:txXfrm>
        <a:off x="5695346" y="1461370"/>
        <a:ext cx="2085727" cy="1251436"/>
      </dsp:txXfrm>
    </dsp:sp>
    <dsp:sp modelId="{D97709E2-A8F2-42E9-9006-E3F7F10DAA8F}">
      <dsp:nvSpPr>
        <dsp:cNvPr id="0" name=""/>
        <dsp:cNvSpPr/>
      </dsp:nvSpPr>
      <dsp:spPr>
        <a:xfrm>
          <a:off x="7989646" y="1461370"/>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2014: Competitive Bidding Program Round 1 Re-Compete:  37% Reduction in 9 Metropolitan areas</a:t>
          </a:r>
        </a:p>
      </dsp:txBody>
      <dsp:txXfrm>
        <a:off x="7989646" y="1461370"/>
        <a:ext cx="2085727" cy="1251436"/>
      </dsp:txXfrm>
    </dsp:sp>
    <dsp:sp modelId="{4C19A82C-664E-4C23-AEDA-3DD53631AC61}">
      <dsp:nvSpPr>
        <dsp:cNvPr id="0" name=""/>
        <dsp:cNvSpPr/>
      </dsp:nvSpPr>
      <dsp:spPr>
        <a:xfrm>
          <a:off x="1106745" y="2921379"/>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2014:  4.4 Billion reduction over 5 years in select HME nationwide starting Jan 2016</a:t>
          </a:r>
        </a:p>
      </dsp:txBody>
      <dsp:txXfrm>
        <a:off x="1106745" y="2921379"/>
        <a:ext cx="2085727" cy="1251436"/>
      </dsp:txXfrm>
    </dsp:sp>
    <dsp:sp modelId="{084045B4-756E-4226-B6CA-E2A890D3020C}">
      <dsp:nvSpPr>
        <dsp:cNvPr id="0" name=""/>
        <dsp:cNvSpPr/>
      </dsp:nvSpPr>
      <dsp:spPr>
        <a:xfrm>
          <a:off x="3401046" y="2921379"/>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2015:  Competitive Bidding Prices for Complex Rehab Technology </a:t>
          </a:r>
        </a:p>
      </dsp:txBody>
      <dsp:txXfrm>
        <a:off x="3401046" y="2921379"/>
        <a:ext cx="2085727" cy="1251436"/>
      </dsp:txXfrm>
    </dsp:sp>
    <dsp:sp modelId="{FA95272A-4D7E-4931-B67D-F9AFD4A62DAE}">
      <dsp:nvSpPr>
        <dsp:cNvPr id="0" name=""/>
        <dsp:cNvSpPr/>
      </dsp:nvSpPr>
      <dsp:spPr>
        <a:xfrm>
          <a:off x="5695346" y="2921379"/>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2015 CMS Notice: Ventilators 33.5% Reduction Starting Jan 2016</a:t>
          </a:r>
        </a:p>
      </dsp:txBody>
      <dsp:txXfrm>
        <a:off x="5695346" y="2921379"/>
        <a:ext cx="2085727" cy="1251436"/>
      </dsp:txXfrm>
    </dsp:sp>
    <dsp:sp modelId="{1F9F1F91-A80E-46CC-B2A6-AEA2483029B7}">
      <dsp:nvSpPr>
        <dsp:cNvPr id="0" name=""/>
        <dsp:cNvSpPr/>
      </dsp:nvSpPr>
      <dsp:spPr>
        <a:xfrm>
          <a:off x="7989646" y="2921379"/>
          <a:ext cx="2085727" cy="125143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2015 Omnibus Bill:  4.3 billion reduction over 10 years in state Medicaid programs by limiting federal portion of the Medicaid funding to the 2019 Competitive Bid Rates</a:t>
          </a:r>
        </a:p>
      </dsp:txBody>
      <dsp:txXfrm>
        <a:off x="7989646" y="2921379"/>
        <a:ext cx="2085727" cy="12514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C4452-924F-489A-AF39-71FD3AA424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6FCF73-0CA0-4042-A1A2-6695552EE8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808846-0311-44AD-9A3C-4CD41AA81337}" type="datetimeFigureOut">
              <a:rPr lang="en-US" smtClean="0"/>
              <a:t>6/22/2021</a:t>
            </a:fld>
            <a:endParaRPr lang="en-US"/>
          </a:p>
        </p:txBody>
      </p:sp>
      <p:sp>
        <p:nvSpPr>
          <p:cNvPr id="4" name="Footer Placeholder 3">
            <a:extLst>
              <a:ext uri="{FF2B5EF4-FFF2-40B4-BE49-F238E27FC236}">
                <a16:creationId xmlns:a16="http://schemas.microsoft.com/office/drawing/2014/main" id="{9F0BA2A1-6326-40C3-84C9-FA4D1914F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92919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4CDF7-23DE-4AF4-AB4D-436AA3BF5CDD}"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2E40-AF9B-4C9E-A814-A26A79D7800E}" type="slidenum">
              <a:rPr lang="en-US" smtClean="0"/>
              <a:t>‹#›</a:t>
            </a:fld>
            <a:endParaRPr lang="en-US"/>
          </a:p>
        </p:txBody>
      </p:sp>
    </p:spTree>
    <p:extLst>
      <p:ext uri="{BB962C8B-B14F-4D97-AF65-F5344CB8AC3E}">
        <p14:creationId xmlns:p14="http://schemas.microsoft.com/office/powerpoint/2010/main" val="8974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E4ACCF-A3A2-43DD-8D28-5014860F342D}" type="slidenum">
              <a:rPr lang="en-US" smtClean="0"/>
              <a:t>14</a:t>
            </a:fld>
            <a:endParaRPr lang="en-US"/>
          </a:p>
        </p:txBody>
      </p:sp>
    </p:spTree>
    <p:extLst>
      <p:ext uri="{BB962C8B-B14F-4D97-AF65-F5344CB8AC3E}">
        <p14:creationId xmlns:p14="http://schemas.microsoft.com/office/powerpoint/2010/main" val="784316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F74C1F-F8E3-46C5-A7EE-436EBE4495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017"/>
            <a:ext cx="12192000" cy="5996939"/>
          </a:xfrm>
          <a:prstGeom prst="rect">
            <a:avLst/>
          </a:prstGeom>
        </p:spPr>
      </p:pic>
      <p:sp>
        <p:nvSpPr>
          <p:cNvPr id="4" name="Date Placeholder 3">
            <a:extLst>
              <a:ext uri="{FF2B5EF4-FFF2-40B4-BE49-F238E27FC236}">
                <a16:creationId xmlns:a16="http://schemas.microsoft.com/office/drawing/2014/main" id="{9F1CA261-F21B-488E-90A8-696F3734FAE7}"/>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5" name="Footer Placeholder 4">
            <a:extLst>
              <a:ext uri="{FF2B5EF4-FFF2-40B4-BE49-F238E27FC236}">
                <a16:creationId xmlns:a16="http://schemas.microsoft.com/office/drawing/2014/main" id="{305CA09C-E3C0-403F-811A-3191C2CA4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6A5DC-520B-4647-B616-9B5110D93E97}"/>
              </a:ext>
            </a:extLst>
          </p:cNvPr>
          <p:cNvSpPr>
            <a:spLocks noGrp="1"/>
          </p:cNvSpPr>
          <p:nvPr>
            <p:ph type="sldNum" sz="quarter" idx="12"/>
          </p:nvPr>
        </p:nvSpPr>
        <p:spPr/>
        <p:txBody>
          <a:bodyPr/>
          <a:lstStyle/>
          <a:p>
            <a:fld id="{35390FA1-ED49-4DFC-8A68-6F702E143ECE}" type="slidenum">
              <a:rPr lang="en-US" smtClean="0"/>
              <a:t>‹#›</a:t>
            </a:fld>
            <a:endParaRPr lang="en-US"/>
          </a:p>
        </p:txBody>
      </p:sp>
      <p:pic>
        <p:nvPicPr>
          <p:cNvPr id="8" name="Picture 7">
            <a:extLst>
              <a:ext uri="{FF2B5EF4-FFF2-40B4-BE49-F238E27FC236}">
                <a16:creationId xmlns:a16="http://schemas.microsoft.com/office/drawing/2014/main" id="{A1F8C1C4-8D73-4154-9B99-7906DD7B27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6730" y="0"/>
            <a:ext cx="5658539" cy="5452023"/>
          </a:xfrm>
          <a:prstGeom prst="rect">
            <a:avLst/>
          </a:prstGeom>
        </p:spPr>
      </p:pic>
    </p:spTree>
    <p:extLst>
      <p:ext uri="{BB962C8B-B14F-4D97-AF65-F5344CB8AC3E}">
        <p14:creationId xmlns:p14="http://schemas.microsoft.com/office/powerpoint/2010/main" val="107310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FC8D6-A063-CF49-B2A1-0373CF94CDDA}"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5914C-F1BC-5C4D-8B61-0A5F99ADB3C5}" type="slidenum">
              <a:rPr lang="en-US" smtClean="0"/>
              <a:t>‹#›</a:t>
            </a:fld>
            <a:endParaRPr lang="en-US"/>
          </a:p>
        </p:txBody>
      </p:sp>
    </p:spTree>
    <p:extLst>
      <p:ext uri="{BB962C8B-B14F-4D97-AF65-F5344CB8AC3E}">
        <p14:creationId xmlns:p14="http://schemas.microsoft.com/office/powerpoint/2010/main" val="40055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F74C1F-F8E3-46C5-A7EE-436EBE4495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1017"/>
            <a:ext cx="12192000" cy="5996939"/>
          </a:xfrm>
          <a:prstGeom prst="rect">
            <a:avLst/>
          </a:prstGeom>
        </p:spPr>
      </p:pic>
      <p:sp>
        <p:nvSpPr>
          <p:cNvPr id="2" name="Title 1">
            <a:extLst>
              <a:ext uri="{FF2B5EF4-FFF2-40B4-BE49-F238E27FC236}">
                <a16:creationId xmlns:a16="http://schemas.microsoft.com/office/drawing/2014/main" id="{5F236B90-BC99-48AB-A899-2564055019AA}"/>
              </a:ext>
            </a:extLst>
          </p:cNvPr>
          <p:cNvSpPr>
            <a:spLocks noGrp="1"/>
          </p:cNvSpPr>
          <p:nvPr>
            <p:ph type="ctrTitle"/>
          </p:nvPr>
        </p:nvSpPr>
        <p:spPr>
          <a:xfrm>
            <a:off x="838200" y="2487747"/>
            <a:ext cx="10515600" cy="1939929"/>
          </a:xfrm>
          <a:prstGeom prst="rect">
            <a:avLst/>
          </a:prstGeom>
        </p:spPr>
        <p:txBody>
          <a:bodyPr anchor="b">
            <a:noAutofit/>
          </a:bodyPr>
          <a:lstStyle>
            <a:lvl1pPr algn="ctr">
              <a:defRPr sz="5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B6D00CE-FD83-473E-A931-CB7D7D474334}"/>
              </a:ext>
            </a:extLst>
          </p:cNvPr>
          <p:cNvSpPr>
            <a:spLocks noGrp="1"/>
          </p:cNvSpPr>
          <p:nvPr>
            <p:ph type="subTitle" idx="1"/>
          </p:nvPr>
        </p:nvSpPr>
        <p:spPr>
          <a:xfrm>
            <a:off x="838200" y="4427676"/>
            <a:ext cx="10515600" cy="53137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1CA261-F21B-488E-90A8-696F3734FAE7}"/>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5" name="Footer Placeholder 4">
            <a:extLst>
              <a:ext uri="{FF2B5EF4-FFF2-40B4-BE49-F238E27FC236}">
                <a16:creationId xmlns:a16="http://schemas.microsoft.com/office/drawing/2014/main" id="{305CA09C-E3C0-403F-811A-3191C2CA4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6A5DC-520B-4647-B616-9B5110D93E97}"/>
              </a:ext>
            </a:extLst>
          </p:cNvPr>
          <p:cNvSpPr>
            <a:spLocks noGrp="1"/>
          </p:cNvSpPr>
          <p:nvPr>
            <p:ph type="sldNum" sz="quarter" idx="12"/>
          </p:nvPr>
        </p:nvSpPr>
        <p:spPr/>
        <p:txBody>
          <a:bodyPr/>
          <a:lstStyle/>
          <a:p>
            <a:fld id="{35390FA1-ED49-4DFC-8A68-6F702E143ECE}" type="slidenum">
              <a:rPr lang="en-US" smtClean="0"/>
              <a:t>‹#›</a:t>
            </a:fld>
            <a:endParaRPr lang="en-US"/>
          </a:p>
        </p:txBody>
      </p:sp>
      <p:pic>
        <p:nvPicPr>
          <p:cNvPr id="8" name="Picture 7">
            <a:extLst>
              <a:ext uri="{FF2B5EF4-FFF2-40B4-BE49-F238E27FC236}">
                <a16:creationId xmlns:a16="http://schemas.microsoft.com/office/drawing/2014/main" id="{A1F8C1C4-8D73-4154-9B99-7906DD7B27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4117" y="-88136"/>
            <a:ext cx="3243766" cy="3125381"/>
          </a:xfrm>
          <a:prstGeom prst="rect">
            <a:avLst/>
          </a:prstGeom>
        </p:spPr>
      </p:pic>
    </p:spTree>
    <p:extLst>
      <p:ext uri="{BB962C8B-B14F-4D97-AF65-F5344CB8AC3E}">
        <p14:creationId xmlns:p14="http://schemas.microsoft.com/office/powerpoint/2010/main" val="130879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C5E8-1E3B-4B54-81CA-F8AA5B737CF2}"/>
              </a:ext>
            </a:extLst>
          </p:cNvPr>
          <p:cNvSpPr>
            <a:spLocks noGrp="1"/>
          </p:cNvSpPr>
          <p:nvPr>
            <p:ph type="title"/>
          </p:nvPr>
        </p:nvSpPr>
        <p:spPr>
          <a:xfrm>
            <a:off x="506775" y="821972"/>
            <a:ext cx="11182119" cy="845125"/>
          </a:xfrm>
          <a:prstGeom prst="rect">
            <a:avLst/>
          </a:prstGeom>
        </p:spPr>
        <p:txBody>
          <a:bodyPr>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79C677D-5F18-49E3-8A35-C8AE3E354A25}"/>
              </a:ext>
            </a:extLst>
          </p:cNvPr>
          <p:cNvSpPr>
            <a:spLocks noGrp="1"/>
          </p:cNvSpPr>
          <p:nvPr>
            <p:ph idx="1"/>
          </p:nvPr>
        </p:nvSpPr>
        <p:spPr>
          <a:xfrm>
            <a:off x="506776" y="1861850"/>
            <a:ext cx="11182120" cy="4174178"/>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777DB-49CE-488F-98B9-B1A35DF92ECC}"/>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5" name="Footer Placeholder 4">
            <a:extLst>
              <a:ext uri="{FF2B5EF4-FFF2-40B4-BE49-F238E27FC236}">
                <a16:creationId xmlns:a16="http://schemas.microsoft.com/office/drawing/2014/main" id="{76AF25BC-31BB-4CE7-A30D-9BE59D9A3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E66C0-B621-4E7E-9595-B0FE2FDA0A37}"/>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123728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97EA-0131-429A-B432-5EB493F91489}"/>
              </a:ext>
            </a:extLst>
          </p:cNvPr>
          <p:cNvSpPr>
            <a:spLocks noGrp="1"/>
          </p:cNvSpPr>
          <p:nvPr>
            <p:ph type="title"/>
          </p:nvPr>
        </p:nvSpPr>
        <p:spPr>
          <a:xfrm>
            <a:off x="506776" y="821972"/>
            <a:ext cx="11178448" cy="845125"/>
          </a:xfrm>
          <a:prstGeom prst="rect">
            <a:avLst/>
          </a:prstGeom>
        </p:spPr>
        <p:txBody>
          <a:bodyPr>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69C1B65-D268-43F1-907E-9E5BA34FF1CC}"/>
              </a:ext>
            </a:extLst>
          </p:cNvPr>
          <p:cNvSpPr>
            <a:spLocks noGrp="1"/>
          </p:cNvSpPr>
          <p:nvPr>
            <p:ph sz="half" idx="1"/>
          </p:nvPr>
        </p:nvSpPr>
        <p:spPr>
          <a:xfrm>
            <a:off x="506776" y="1861849"/>
            <a:ext cx="5460694" cy="4174179"/>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F0B41-F688-41D9-8CD2-B9B903F5D2C0}"/>
              </a:ext>
            </a:extLst>
          </p:cNvPr>
          <p:cNvSpPr>
            <a:spLocks noGrp="1"/>
          </p:cNvSpPr>
          <p:nvPr>
            <p:ph sz="half" idx="2"/>
          </p:nvPr>
        </p:nvSpPr>
        <p:spPr>
          <a:xfrm>
            <a:off x="6224530" y="1861849"/>
            <a:ext cx="5460694" cy="4174179"/>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27E38-0FD9-4578-8BDB-FEEDBE24A0C1}"/>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6" name="Footer Placeholder 5">
            <a:extLst>
              <a:ext uri="{FF2B5EF4-FFF2-40B4-BE49-F238E27FC236}">
                <a16:creationId xmlns:a16="http://schemas.microsoft.com/office/drawing/2014/main" id="{8136B8AA-A9BE-40C5-B9D9-3060A53E9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7846C-DF87-4683-A5A2-FBE0A9DD6424}"/>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300500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4358F2F-2760-423E-A220-948B886D374B}"/>
              </a:ext>
            </a:extLst>
          </p:cNvPr>
          <p:cNvSpPr>
            <a:spLocks noGrp="1"/>
          </p:cNvSpPr>
          <p:nvPr>
            <p:ph type="pic" sz="quarter" idx="13"/>
          </p:nvPr>
        </p:nvSpPr>
        <p:spPr>
          <a:xfrm>
            <a:off x="6224588" y="1862138"/>
            <a:ext cx="5461000" cy="4173537"/>
          </a:xfrm>
        </p:spPr>
        <p:txBody>
          <a:bodyPr>
            <a:noAutofit/>
          </a:bodyPr>
          <a:lstStyle/>
          <a:p>
            <a:r>
              <a:rPr lang="en-US"/>
              <a:t>Click icon to add picture</a:t>
            </a:r>
          </a:p>
        </p:txBody>
      </p:sp>
      <p:sp>
        <p:nvSpPr>
          <p:cNvPr id="2" name="Title 1">
            <a:extLst>
              <a:ext uri="{FF2B5EF4-FFF2-40B4-BE49-F238E27FC236}">
                <a16:creationId xmlns:a16="http://schemas.microsoft.com/office/drawing/2014/main" id="{05B597EA-0131-429A-B432-5EB493F91489}"/>
              </a:ext>
            </a:extLst>
          </p:cNvPr>
          <p:cNvSpPr>
            <a:spLocks noGrp="1"/>
          </p:cNvSpPr>
          <p:nvPr>
            <p:ph type="title"/>
          </p:nvPr>
        </p:nvSpPr>
        <p:spPr>
          <a:xfrm>
            <a:off x="506776" y="821972"/>
            <a:ext cx="11178448" cy="845125"/>
          </a:xfrm>
          <a:prstGeom prst="rect">
            <a:avLst/>
          </a:prstGeom>
        </p:spPr>
        <p:txBody>
          <a:bodyPr>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69C1B65-D268-43F1-907E-9E5BA34FF1CC}"/>
              </a:ext>
            </a:extLst>
          </p:cNvPr>
          <p:cNvSpPr>
            <a:spLocks noGrp="1"/>
          </p:cNvSpPr>
          <p:nvPr>
            <p:ph sz="half" idx="1"/>
          </p:nvPr>
        </p:nvSpPr>
        <p:spPr>
          <a:xfrm>
            <a:off x="506776" y="1861849"/>
            <a:ext cx="5460694" cy="4174179"/>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27E38-0FD9-4578-8BDB-FEEDBE24A0C1}"/>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6" name="Footer Placeholder 5">
            <a:extLst>
              <a:ext uri="{FF2B5EF4-FFF2-40B4-BE49-F238E27FC236}">
                <a16:creationId xmlns:a16="http://schemas.microsoft.com/office/drawing/2014/main" id="{8136B8AA-A9BE-40C5-B9D9-3060A53E9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7846C-DF87-4683-A5A2-FBE0A9DD6424}"/>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240704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0B2C-0BF8-4407-906D-A629479E9722}"/>
              </a:ext>
            </a:extLst>
          </p:cNvPr>
          <p:cNvSpPr>
            <a:spLocks noGrp="1"/>
          </p:cNvSpPr>
          <p:nvPr>
            <p:ph type="title"/>
          </p:nvPr>
        </p:nvSpPr>
        <p:spPr>
          <a:xfrm>
            <a:off x="505188" y="821971"/>
            <a:ext cx="11180036" cy="845125"/>
          </a:xfrm>
          <a:prstGeom prst="rect">
            <a:avLst/>
          </a:prstGeom>
        </p:spPr>
        <p:txBody>
          <a:bodyPr>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43C61859-6E04-4FEC-8BA3-B47A49FE61DA}"/>
              </a:ext>
            </a:extLst>
          </p:cNvPr>
          <p:cNvSpPr>
            <a:spLocks noGrp="1"/>
          </p:cNvSpPr>
          <p:nvPr>
            <p:ph type="body" idx="1"/>
          </p:nvPr>
        </p:nvSpPr>
        <p:spPr>
          <a:xfrm>
            <a:off x="506776" y="1855556"/>
            <a:ext cx="5490799" cy="5503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21D3D-31E4-4FA2-BD7F-D5548B54D79E}"/>
              </a:ext>
            </a:extLst>
          </p:cNvPr>
          <p:cNvSpPr>
            <a:spLocks noGrp="1"/>
          </p:cNvSpPr>
          <p:nvPr>
            <p:ph sz="half" idx="2"/>
          </p:nvPr>
        </p:nvSpPr>
        <p:spPr>
          <a:xfrm>
            <a:off x="506776" y="2405921"/>
            <a:ext cx="5490799" cy="363010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826F1D-A83E-4DDE-916E-9BB40860B169}"/>
              </a:ext>
            </a:extLst>
          </p:cNvPr>
          <p:cNvSpPr>
            <a:spLocks noGrp="1"/>
          </p:cNvSpPr>
          <p:nvPr>
            <p:ph type="body" sz="quarter" idx="3"/>
          </p:nvPr>
        </p:nvSpPr>
        <p:spPr>
          <a:xfrm>
            <a:off x="6172200" y="1855556"/>
            <a:ext cx="5513024" cy="55036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E3DCB-43A9-4281-A3B5-07265CCEDA6A}"/>
              </a:ext>
            </a:extLst>
          </p:cNvPr>
          <p:cNvSpPr>
            <a:spLocks noGrp="1"/>
          </p:cNvSpPr>
          <p:nvPr>
            <p:ph sz="quarter" idx="4"/>
          </p:nvPr>
        </p:nvSpPr>
        <p:spPr>
          <a:xfrm>
            <a:off x="6172200" y="2405922"/>
            <a:ext cx="5513024" cy="3630106"/>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4C2C5-8691-4D33-A097-05C861BEAC93}"/>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8" name="Footer Placeholder 7">
            <a:extLst>
              <a:ext uri="{FF2B5EF4-FFF2-40B4-BE49-F238E27FC236}">
                <a16:creationId xmlns:a16="http://schemas.microsoft.com/office/drawing/2014/main" id="{39CCEEAB-EB38-43CE-A5EF-CC5E0B367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74964F-8D64-4534-8B92-679B97E153B1}"/>
              </a:ext>
            </a:extLst>
          </p:cNvPr>
          <p:cNvSpPr>
            <a:spLocks noGrp="1"/>
          </p:cNvSpPr>
          <p:nvPr>
            <p:ph type="sldNum" sz="quarter" idx="12"/>
          </p:nvPr>
        </p:nvSpPr>
        <p:spPr/>
        <p:txBody>
          <a:bodyPr/>
          <a:lstStyle/>
          <a:p>
            <a:fld id="{35390FA1-ED49-4DFC-8A68-6F702E143ECE}" type="slidenum">
              <a:rPr lang="en-US" smtClean="0"/>
              <a:t>‹#›</a:t>
            </a:fld>
            <a:endParaRPr lang="en-US"/>
          </a:p>
        </p:txBody>
      </p:sp>
      <p:sp>
        <p:nvSpPr>
          <p:cNvPr id="10" name="Title Placeholder 1">
            <a:extLst>
              <a:ext uri="{FF2B5EF4-FFF2-40B4-BE49-F238E27FC236}">
                <a16:creationId xmlns:a16="http://schemas.microsoft.com/office/drawing/2014/main" id="{9E6174DE-BC7B-4BFC-9C37-233AC605981C}"/>
              </a:ext>
            </a:extLst>
          </p:cNvPr>
          <p:cNvSpPr txBox="1">
            <a:spLocks/>
          </p:cNvSpPr>
          <p:nvPr userDrawn="1"/>
        </p:nvSpPr>
        <p:spPr>
          <a:xfrm>
            <a:off x="506776" y="821972"/>
            <a:ext cx="11182120" cy="84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634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4A35-A973-46D4-AAF0-E2F7DAF9821D}"/>
              </a:ext>
            </a:extLst>
          </p:cNvPr>
          <p:cNvSpPr>
            <a:spLocks noGrp="1"/>
          </p:cNvSpPr>
          <p:nvPr>
            <p:ph type="title"/>
          </p:nvPr>
        </p:nvSpPr>
        <p:spPr>
          <a:xfrm>
            <a:off x="506777" y="825524"/>
            <a:ext cx="11204154" cy="845125"/>
          </a:xfrm>
          <a:prstGeom prst="rect">
            <a:avLst/>
          </a:prstGeom>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9EDECD30-0F9B-4C15-82E3-A4B7A9DD6966}"/>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4" name="Footer Placeholder 3">
            <a:extLst>
              <a:ext uri="{FF2B5EF4-FFF2-40B4-BE49-F238E27FC236}">
                <a16:creationId xmlns:a16="http://schemas.microsoft.com/office/drawing/2014/main" id="{CD340599-0075-4CDB-85FB-90A514C14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482FD-B0E8-4CB5-A9B6-8A59B51D0CE4}"/>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280678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4A35-A973-46D4-AAF0-E2F7DAF9821D}"/>
              </a:ext>
            </a:extLst>
          </p:cNvPr>
          <p:cNvSpPr>
            <a:spLocks noGrp="1"/>
          </p:cNvSpPr>
          <p:nvPr>
            <p:ph type="title"/>
          </p:nvPr>
        </p:nvSpPr>
        <p:spPr>
          <a:xfrm>
            <a:off x="1029418" y="2861799"/>
            <a:ext cx="10133162" cy="1134401"/>
          </a:xfrm>
          <a:prstGeom prst="rect">
            <a:avLst/>
          </a:prstGeom>
        </p:spPr>
        <p:txBody>
          <a:bodyPr>
            <a:noAutofit/>
          </a:bodyPr>
          <a:lstStyle>
            <a:lvl1pPr algn="ct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9EDECD30-0F9B-4C15-82E3-A4B7A9DD6966}"/>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4" name="Footer Placeholder 3">
            <a:extLst>
              <a:ext uri="{FF2B5EF4-FFF2-40B4-BE49-F238E27FC236}">
                <a16:creationId xmlns:a16="http://schemas.microsoft.com/office/drawing/2014/main" id="{CD340599-0075-4CDB-85FB-90A514C14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482FD-B0E8-4CB5-A9B6-8A59B51D0CE4}"/>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87378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3350E2A-F68F-4179-B284-FD5EC71618A0}"/>
              </a:ext>
            </a:extLst>
          </p:cNvPr>
          <p:cNvSpPr>
            <a:spLocks noGrp="1"/>
          </p:cNvSpPr>
          <p:nvPr>
            <p:ph type="pic" sz="quarter" idx="13"/>
          </p:nvPr>
        </p:nvSpPr>
        <p:spPr>
          <a:xfrm>
            <a:off x="0" y="594910"/>
            <a:ext cx="12192000" cy="6263089"/>
          </a:xfrm>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43539594-6266-4D05-B9D1-493A516DFBC6}"/>
              </a:ext>
            </a:extLst>
          </p:cNvPr>
          <p:cNvSpPr>
            <a:spLocks noGrp="1"/>
          </p:cNvSpPr>
          <p:nvPr>
            <p:ph type="dt" sz="half" idx="10"/>
          </p:nvPr>
        </p:nvSpPr>
        <p:spPr/>
        <p:txBody>
          <a:bodyPr/>
          <a:lstStyle/>
          <a:p>
            <a:fld id="{B8214128-375D-4888-BC9E-0785005AE735}" type="datetimeFigureOut">
              <a:rPr lang="en-US" smtClean="0"/>
              <a:t>6/22/2021</a:t>
            </a:fld>
            <a:endParaRPr lang="en-US"/>
          </a:p>
        </p:txBody>
      </p:sp>
      <p:sp>
        <p:nvSpPr>
          <p:cNvPr id="3" name="Footer Placeholder 2">
            <a:extLst>
              <a:ext uri="{FF2B5EF4-FFF2-40B4-BE49-F238E27FC236}">
                <a16:creationId xmlns:a16="http://schemas.microsoft.com/office/drawing/2014/main" id="{93A7CADE-00A1-422E-BA51-BF23144210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B24153-3886-43F4-9A35-ACA7BA641B9A}"/>
              </a:ext>
            </a:extLst>
          </p:cNvPr>
          <p:cNvSpPr>
            <a:spLocks noGrp="1"/>
          </p:cNvSpPr>
          <p:nvPr>
            <p:ph type="sldNum" sz="quarter" idx="12"/>
          </p:nvPr>
        </p:nvSpPr>
        <p:spPr/>
        <p:txBody>
          <a:bodyPr/>
          <a:lstStyle/>
          <a:p>
            <a:fld id="{35390FA1-ED49-4DFC-8A68-6F702E143ECE}" type="slidenum">
              <a:rPr lang="en-US" smtClean="0"/>
              <a:t>‹#›</a:t>
            </a:fld>
            <a:endParaRPr lang="en-US"/>
          </a:p>
        </p:txBody>
      </p:sp>
    </p:spTree>
    <p:extLst>
      <p:ext uri="{BB962C8B-B14F-4D97-AF65-F5344CB8AC3E}">
        <p14:creationId xmlns:p14="http://schemas.microsoft.com/office/powerpoint/2010/main" val="39873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5FD95E-C189-4BC4-94CF-05B823CA4DF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0" y="-1684"/>
            <a:ext cx="12192000" cy="594359"/>
          </a:xfrm>
          <a:prstGeom prst="rect">
            <a:avLst/>
          </a:prstGeom>
        </p:spPr>
      </p:pic>
      <p:sp>
        <p:nvSpPr>
          <p:cNvPr id="2" name="Title Placeholder 1">
            <a:extLst>
              <a:ext uri="{FF2B5EF4-FFF2-40B4-BE49-F238E27FC236}">
                <a16:creationId xmlns:a16="http://schemas.microsoft.com/office/drawing/2014/main" id="{FF16EFFC-1E1B-44F1-AD83-AB8CAE591791}"/>
              </a:ext>
            </a:extLst>
          </p:cNvPr>
          <p:cNvSpPr>
            <a:spLocks noGrp="1"/>
          </p:cNvSpPr>
          <p:nvPr>
            <p:ph type="title"/>
          </p:nvPr>
        </p:nvSpPr>
        <p:spPr>
          <a:xfrm>
            <a:off x="506776" y="821972"/>
            <a:ext cx="11182120" cy="84512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CA73116-AC0F-4460-9045-53E45EABE007}"/>
              </a:ext>
            </a:extLst>
          </p:cNvPr>
          <p:cNvSpPr>
            <a:spLocks noGrp="1"/>
          </p:cNvSpPr>
          <p:nvPr>
            <p:ph type="body" idx="1"/>
          </p:nvPr>
        </p:nvSpPr>
        <p:spPr>
          <a:xfrm>
            <a:off x="506776" y="1861848"/>
            <a:ext cx="11182120" cy="41741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9DEDE-76C3-4C92-B7B9-DD55FA0A8AB6}"/>
              </a:ext>
            </a:extLst>
          </p:cNvPr>
          <p:cNvSpPr>
            <a:spLocks noGrp="1"/>
          </p:cNvSpPr>
          <p:nvPr>
            <p:ph type="dt" sz="half" idx="2"/>
          </p:nvPr>
        </p:nvSpPr>
        <p:spPr>
          <a:xfrm>
            <a:off x="50677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14128-375D-4888-BC9E-0785005AE735}" type="datetimeFigureOut">
              <a:rPr lang="en-US" smtClean="0"/>
              <a:t>6/22/2021</a:t>
            </a:fld>
            <a:endParaRPr lang="en-US"/>
          </a:p>
        </p:txBody>
      </p:sp>
      <p:sp>
        <p:nvSpPr>
          <p:cNvPr id="5" name="Footer Placeholder 4">
            <a:extLst>
              <a:ext uri="{FF2B5EF4-FFF2-40B4-BE49-F238E27FC236}">
                <a16:creationId xmlns:a16="http://schemas.microsoft.com/office/drawing/2014/main" id="{37898157-13F9-43BE-A5DD-94752B840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0C091-D83C-4FE6-99AB-C461E54A1AFF}"/>
              </a:ext>
            </a:extLst>
          </p:cNvPr>
          <p:cNvSpPr>
            <a:spLocks noGrp="1"/>
          </p:cNvSpPr>
          <p:nvPr>
            <p:ph type="sldNum" sz="quarter" idx="4"/>
          </p:nvPr>
        </p:nvSpPr>
        <p:spPr>
          <a:xfrm>
            <a:off x="894202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90FA1-ED49-4DFC-8A68-6F702E143ECE}" type="slidenum">
              <a:rPr lang="en-US" smtClean="0"/>
              <a:t>‹#›</a:t>
            </a:fld>
            <a:endParaRPr lang="en-US"/>
          </a:p>
        </p:txBody>
      </p:sp>
      <p:pic>
        <p:nvPicPr>
          <p:cNvPr id="8" name="Picture 7">
            <a:extLst>
              <a:ext uri="{FF2B5EF4-FFF2-40B4-BE49-F238E27FC236}">
                <a16:creationId xmlns:a16="http://schemas.microsoft.com/office/drawing/2014/main" id="{54CC7A0D-13B8-49F5-92EA-83E412FE55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832943" y="6194655"/>
            <a:ext cx="526113" cy="526820"/>
          </a:xfrm>
          <a:prstGeom prst="rect">
            <a:avLst/>
          </a:prstGeom>
        </p:spPr>
      </p:pic>
    </p:spTree>
    <p:extLst>
      <p:ext uri="{BB962C8B-B14F-4D97-AF65-F5344CB8AC3E}">
        <p14:creationId xmlns:p14="http://schemas.microsoft.com/office/powerpoint/2010/main" val="3110722367"/>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6" r:id="rId3"/>
    <p:sldLayoutId id="2147483652" r:id="rId4"/>
    <p:sldLayoutId id="2147483660" r:id="rId5"/>
    <p:sldLayoutId id="2147483653" r:id="rId6"/>
    <p:sldLayoutId id="2147483654" r:id="rId7"/>
    <p:sldLayoutId id="2147483658" r:id="rId8"/>
    <p:sldLayoutId id="2147483655" r:id="rId9"/>
    <p:sldLayoutId id="2147483661" r:id="rId10"/>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policyoptions.irpp.org/magazines/august-2018/cultivating-culture-patient-engagement-health-care/" TargetMode="External"/><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6.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hyperlink" Target="mailto:beth@northeastmep.org" TargetMode="External"/><Relationship Id="rId4" Type="http://schemas.openxmlformats.org/officeDocument/2006/relationships/hyperlink" Target="https://northeastme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4CDD978-7D8C-4DE7-8914-63D877E94896}"/>
              </a:ext>
            </a:extLst>
          </p:cNvPr>
          <p:cNvSpPr>
            <a:spLocks noGrp="1"/>
          </p:cNvSpPr>
          <p:nvPr>
            <p:ph type="title" idx="4294967295"/>
          </p:nvPr>
        </p:nvSpPr>
        <p:spPr>
          <a:xfrm>
            <a:off x="334056" y="172720"/>
            <a:ext cx="11351168" cy="1960880"/>
          </a:xfrm>
        </p:spPr>
        <p:txBody>
          <a:bodyPr/>
          <a:lstStyle/>
          <a:p>
            <a:pPr algn="ctr"/>
            <a:r>
              <a:rPr lang="en-US" sz="4000">
                <a:effectLst>
                  <a:outerShdw blurRad="38100" dist="38100" dir="2700000" algn="tl">
                    <a:srgbClr val="000000">
                      <a:alpha val="43137"/>
                    </a:srgbClr>
                  </a:outerShdw>
                </a:effectLst>
              </a:rPr>
              <a:t>Save Patient Access to Home Medical Equipment</a:t>
            </a:r>
          </a:p>
        </p:txBody>
      </p:sp>
      <p:pic>
        <p:nvPicPr>
          <p:cNvPr id="3" name="Picture 2">
            <a:extLst>
              <a:ext uri="{FF2B5EF4-FFF2-40B4-BE49-F238E27FC236}">
                <a16:creationId xmlns:a16="http://schemas.microsoft.com/office/drawing/2014/main" id="{7E12C2C3-6E86-4030-8268-5BCFE7FB627E}"/>
              </a:ext>
            </a:extLst>
          </p:cNvPr>
          <p:cNvPicPr>
            <a:picLocks noChangeAspect="1"/>
          </p:cNvPicPr>
          <p:nvPr/>
        </p:nvPicPr>
        <p:blipFill>
          <a:blip r:embed="rId2"/>
          <a:stretch>
            <a:fillRect/>
          </a:stretch>
        </p:blipFill>
        <p:spPr>
          <a:xfrm>
            <a:off x="6976864" y="1619093"/>
            <a:ext cx="4611873" cy="3073813"/>
          </a:xfrm>
          <a:prstGeom prst="rect">
            <a:avLst/>
          </a:prstGeom>
          <a:ln>
            <a:noFill/>
          </a:ln>
          <a:effectLst>
            <a:softEdge rad="112500"/>
          </a:effectLst>
        </p:spPr>
      </p:pic>
      <p:sp>
        <p:nvSpPr>
          <p:cNvPr id="4" name="TextBox 3">
            <a:extLst>
              <a:ext uri="{FF2B5EF4-FFF2-40B4-BE49-F238E27FC236}">
                <a16:creationId xmlns:a16="http://schemas.microsoft.com/office/drawing/2014/main" id="{28EB160D-27D7-4B16-AFEE-7BC499E68189}"/>
              </a:ext>
            </a:extLst>
          </p:cNvPr>
          <p:cNvSpPr txBox="1"/>
          <p:nvPr/>
        </p:nvSpPr>
        <p:spPr>
          <a:xfrm>
            <a:off x="334056" y="2087880"/>
            <a:ext cx="5382187" cy="3323987"/>
          </a:xfrm>
          <a:prstGeom prst="rect">
            <a:avLst/>
          </a:prstGeom>
          <a:noFill/>
        </p:spPr>
        <p:txBody>
          <a:bodyPr wrap="square" rtlCol="0">
            <a:spAutoFit/>
          </a:bodyPr>
          <a:lstStyle/>
          <a:p>
            <a:pPr marL="342900" indent="-342900">
              <a:buFont typeface="Arial" panose="020B0604020202020204" pitchFamily="34" charset="0"/>
              <a:buChar char="•"/>
            </a:pPr>
            <a:r>
              <a:rPr lang="en-US" sz="2400" b="1"/>
              <a:t>Importance of HME</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HME Providers Endure COVID-19</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Declining Reimbursement</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Declining HME Providers in NY</a:t>
            </a:r>
            <a:endParaRPr lang="en-US"/>
          </a:p>
          <a:p>
            <a:pPr marL="285750" indent="-285750">
              <a:buFont typeface="Arial" panose="020B0604020202020204" pitchFamily="34" charset="0"/>
              <a:buChar char="•"/>
            </a:pPr>
            <a:endParaRPr lang="en-US"/>
          </a:p>
          <a:p>
            <a:pPr marL="342900" indent="-342900">
              <a:buFont typeface="Arial" panose="020B0604020202020204" pitchFamily="34" charset="0"/>
              <a:buChar char="•"/>
            </a:pPr>
            <a:r>
              <a:rPr lang="en-US" sz="2400" b="1"/>
              <a:t>Cost of Delivery</a:t>
            </a:r>
          </a:p>
        </p:txBody>
      </p:sp>
      <p:pic>
        <p:nvPicPr>
          <p:cNvPr id="5" name="Picture 4">
            <a:extLst>
              <a:ext uri="{FF2B5EF4-FFF2-40B4-BE49-F238E27FC236}">
                <a16:creationId xmlns:a16="http://schemas.microsoft.com/office/drawing/2014/main" id="{50B10F5D-CF54-47AF-8A79-105116643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187" y="4611489"/>
            <a:ext cx="2068413" cy="2128270"/>
          </a:xfrm>
          <a:prstGeom prst="rect">
            <a:avLst/>
          </a:prstGeom>
        </p:spPr>
      </p:pic>
    </p:spTree>
    <p:extLst>
      <p:ext uri="{BB962C8B-B14F-4D97-AF65-F5344CB8AC3E}">
        <p14:creationId xmlns:p14="http://schemas.microsoft.com/office/powerpoint/2010/main" val="383307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2E2E19-8E86-4256-855B-8ABA4B815A8A}"/>
              </a:ext>
            </a:extLst>
          </p:cNvPr>
          <p:cNvSpPr txBox="1"/>
          <p:nvPr/>
        </p:nvSpPr>
        <p:spPr>
          <a:xfrm>
            <a:off x="197602" y="666146"/>
            <a:ext cx="4443420" cy="5878532"/>
          </a:xfrm>
          <a:prstGeom prst="rect">
            <a:avLst/>
          </a:prstGeom>
          <a:noFill/>
        </p:spPr>
        <p:txBody>
          <a:bodyPr wrap="square" lIns="91440" tIns="45720" rIns="91440" bIns="45720" rtlCol="0" anchor="t">
            <a:spAutoFit/>
          </a:bodyPr>
          <a:lstStyle/>
          <a:p>
            <a:r>
              <a:rPr lang="en-US" b="1" dirty="0"/>
              <a:t>The Case for Medicare Investment in Durable Medical Equipment</a:t>
            </a:r>
          </a:p>
          <a:p>
            <a:endParaRPr lang="en-US" sz="1400" dirty="0">
              <a:cs typeface="Arial"/>
            </a:endParaRPr>
          </a:p>
          <a:p>
            <a:pPr marL="285750" indent="-285750">
              <a:buFont typeface="Arial" panose="020B0604020202020204" pitchFamily="34" charset="0"/>
              <a:buChar char="•"/>
            </a:pPr>
            <a:r>
              <a:rPr lang="en-US" sz="1400" dirty="0"/>
              <a:t>For every dollar that Medicare currently spends providing mobility DME, Medicare actually avoids paying an additional $29.00 over a five-year equipment life period for fall-related emergency room visits, hospital stays, doctor visits and outpatient care that would result without that equipment. </a:t>
            </a:r>
            <a:endParaRPr lang="en-US" sz="1400" dirty="0">
              <a:cs typeface="Arial"/>
            </a:endParaRPr>
          </a:p>
          <a:p>
            <a:pPr marL="285750" lvl="0" indent="-285750">
              <a:buFont typeface="Arial" panose="020B0604020202020204" pitchFamily="34" charset="0"/>
              <a:buChar char="•"/>
            </a:pPr>
            <a:endParaRPr lang="en-US" sz="1400" dirty="0">
              <a:cs typeface="Arial"/>
            </a:endParaRPr>
          </a:p>
          <a:p>
            <a:pPr marL="285750" lvl="0" indent="-285750">
              <a:buFont typeface="Arial" panose="020B0604020202020204" pitchFamily="34" charset="0"/>
              <a:buChar char="•"/>
            </a:pPr>
            <a:r>
              <a:rPr lang="en-US" sz="1400" dirty="0"/>
              <a:t>For every dollar that Medicare pays to provide supplemental oxygen therapy, Medicare avoids paying $14.30 for treatment of COPD-caused medical complications and comorbidities in one year that would result if the oxygen therapy was not provided.</a:t>
            </a:r>
            <a:endParaRPr lang="en-US" sz="1400" dirty="0">
              <a:cs typeface="Arial"/>
            </a:endParaRPr>
          </a:p>
          <a:p>
            <a:pPr marL="285750" lvl="0" indent="-285750">
              <a:buFont typeface="Arial" panose="020B0604020202020204" pitchFamily="34" charset="0"/>
              <a:buChar char="•"/>
            </a:pPr>
            <a:r>
              <a:rPr lang="en-US" sz="1400" dirty="0"/>
              <a:t>The breakeven period for this return is 26 days.</a:t>
            </a:r>
            <a:endParaRPr lang="en-US" sz="1400" dirty="0">
              <a:cs typeface="Arial"/>
            </a:endParaRP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t>For every dollar that Medicare pays to provide CPAP therapy, Medicare avoids spending a minimum of $11.38 for treatment of OSA-caused medical complications in one year that would result if the CPAP therapy was not provided.</a:t>
            </a:r>
            <a:endParaRPr lang="en-US" sz="1400" dirty="0">
              <a:cs typeface="Arial"/>
            </a:endParaRPr>
          </a:p>
          <a:p>
            <a:endParaRPr lang="en-US"/>
          </a:p>
        </p:txBody>
      </p:sp>
      <p:pic>
        <p:nvPicPr>
          <p:cNvPr id="5" name="Picture 4">
            <a:extLst>
              <a:ext uri="{FF2B5EF4-FFF2-40B4-BE49-F238E27FC236}">
                <a16:creationId xmlns:a16="http://schemas.microsoft.com/office/drawing/2014/main" id="{EFEDBDE0-E161-4F13-93EB-EBFD035D9085}"/>
              </a:ext>
            </a:extLst>
          </p:cNvPr>
          <p:cNvPicPr>
            <a:picLocks noChangeAspect="1"/>
          </p:cNvPicPr>
          <p:nvPr/>
        </p:nvPicPr>
        <p:blipFill>
          <a:blip r:embed="rId2"/>
          <a:stretch>
            <a:fillRect/>
          </a:stretch>
        </p:blipFill>
        <p:spPr>
          <a:xfrm>
            <a:off x="5275991" y="575663"/>
            <a:ext cx="5592968" cy="6222907"/>
          </a:xfrm>
          <a:prstGeom prst="rect">
            <a:avLst/>
          </a:prstGeom>
        </p:spPr>
      </p:pic>
    </p:spTree>
    <p:extLst>
      <p:ext uri="{BB962C8B-B14F-4D97-AF65-F5344CB8AC3E}">
        <p14:creationId xmlns:p14="http://schemas.microsoft.com/office/powerpoint/2010/main" val="242843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12D1A3E-5399-49D7-ACF9-5EC9D2ACD0C2}"/>
              </a:ext>
            </a:extLst>
          </p:cNvPr>
          <p:cNvSpPr>
            <a:spLocks noGrp="1"/>
          </p:cNvSpPr>
          <p:nvPr>
            <p:ph type="title"/>
          </p:nvPr>
        </p:nvSpPr>
        <p:spPr>
          <a:xfrm>
            <a:off x="506775" y="821972"/>
            <a:ext cx="11182119" cy="845125"/>
          </a:xfrm>
        </p:spPr>
        <p:txBody>
          <a:bodyPr/>
          <a:lstStyle/>
          <a:p>
            <a:r>
              <a:rPr lang="en-US"/>
              <a:t>History of DME/HME Cuts:  -$80 Billion Since 2010</a:t>
            </a:r>
          </a:p>
        </p:txBody>
      </p:sp>
      <p:graphicFrame>
        <p:nvGraphicFramePr>
          <p:cNvPr id="7" name="Diagram 6">
            <a:extLst>
              <a:ext uri="{FF2B5EF4-FFF2-40B4-BE49-F238E27FC236}">
                <a16:creationId xmlns:a16="http://schemas.microsoft.com/office/drawing/2014/main" id="{0682BB33-C674-42A1-835E-DA1E30112596}"/>
              </a:ext>
            </a:extLst>
          </p:cNvPr>
          <p:cNvGraphicFramePr/>
          <p:nvPr>
            <p:extLst>
              <p:ext uri="{D42A27DB-BD31-4B8C-83A1-F6EECF244321}">
                <p14:modId xmlns:p14="http://schemas.microsoft.com/office/powerpoint/2010/main" val="497084091"/>
              </p:ext>
            </p:extLst>
          </p:nvPr>
        </p:nvGraphicFramePr>
        <p:xfrm>
          <a:off x="506776" y="1861850"/>
          <a:ext cx="11182120" cy="4174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14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FDB8-EB82-4636-8012-69F0867BA441}"/>
              </a:ext>
            </a:extLst>
          </p:cNvPr>
          <p:cNvSpPr>
            <a:spLocks noGrp="1"/>
          </p:cNvSpPr>
          <p:nvPr>
            <p:ph type="title"/>
          </p:nvPr>
        </p:nvSpPr>
        <p:spPr>
          <a:xfrm>
            <a:off x="506776" y="821972"/>
            <a:ext cx="11178448" cy="845125"/>
          </a:xfrm>
        </p:spPr>
        <p:txBody>
          <a:bodyPr anchor="ctr">
            <a:normAutofit/>
          </a:bodyPr>
          <a:lstStyle/>
          <a:p>
            <a:r>
              <a:rPr lang="en-US"/>
              <a:t>Impact on Beneficiary Access, Supplier Consolidation</a:t>
            </a:r>
          </a:p>
        </p:txBody>
      </p:sp>
      <p:sp>
        <p:nvSpPr>
          <p:cNvPr id="3" name="Content Placeholder 2">
            <a:extLst>
              <a:ext uri="{FF2B5EF4-FFF2-40B4-BE49-F238E27FC236}">
                <a16:creationId xmlns:a16="http://schemas.microsoft.com/office/drawing/2014/main" id="{2367C302-870B-4106-8862-264FB8E02296}"/>
              </a:ext>
            </a:extLst>
          </p:cNvPr>
          <p:cNvSpPr>
            <a:spLocks noGrp="1"/>
          </p:cNvSpPr>
          <p:nvPr>
            <p:ph sz="half" idx="1"/>
          </p:nvPr>
        </p:nvSpPr>
        <p:spPr>
          <a:xfrm>
            <a:off x="506776" y="1861849"/>
            <a:ext cx="5460694" cy="4174179"/>
          </a:xfrm>
        </p:spPr>
        <p:txBody>
          <a:bodyPr>
            <a:normAutofit/>
          </a:bodyPr>
          <a:lstStyle/>
          <a:p>
            <a:r>
              <a:rPr lang="en-US"/>
              <a:t>A study by Dobson DaVanzo revealed that suppliers are only reimbursed 88% of their overall costs by Medicare, concluding that “The [Competitive Bidding] process is fundamentally flawed in that CMS is currently paying the industry far less than the total costs incurred in providing DMEPOS goods and services to Medicare beneficiaries” and that it “has the potential to significantly impact beneficiary access to medical equipment and harm the DMEPOS industry as a whole”. </a:t>
            </a:r>
          </a:p>
          <a:p>
            <a:pPr marL="0" indent="0">
              <a:buNone/>
            </a:pPr>
            <a:endParaRPr lang="en-US"/>
          </a:p>
        </p:txBody>
      </p:sp>
      <p:pic>
        <p:nvPicPr>
          <p:cNvPr id="5" name="Content Placeholder 4" descr="A picture containing text&#10;&#10;Description automatically generated">
            <a:extLst>
              <a:ext uri="{FF2B5EF4-FFF2-40B4-BE49-F238E27FC236}">
                <a16:creationId xmlns:a16="http://schemas.microsoft.com/office/drawing/2014/main" id="{B29D8C76-A387-4BF2-9B64-1182C78EB8DD}"/>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24588" y="2519945"/>
            <a:ext cx="5461000" cy="2857923"/>
          </a:xfrm>
        </p:spPr>
      </p:pic>
    </p:spTree>
    <p:extLst>
      <p:ext uri="{BB962C8B-B14F-4D97-AF65-F5344CB8AC3E}">
        <p14:creationId xmlns:p14="http://schemas.microsoft.com/office/powerpoint/2010/main" val="254424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FD15-BC70-4FF9-8733-0EECAF5CA0BB}"/>
              </a:ext>
            </a:extLst>
          </p:cNvPr>
          <p:cNvSpPr>
            <a:spLocks noGrp="1"/>
          </p:cNvSpPr>
          <p:nvPr>
            <p:ph type="title"/>
          </p:nvPr>
        </p:nvSpPr>
        <p:spPr>
          <a:xfrm>
            <a:off x="0" y="571763"/>
            <a:ext cx="12192000" cy="845125"/>
          </a:xfrm>
        </p:spPr>
        <p:txBody>
          <a:bodyPr/>
          <a:lstStyle/>
          <a:p>
            <a:pPr algn="ctr"/>
            <a:r>
              <a:rPr lang="en-US">
                <a:solidFill>
                  <a:schemeClr val="tx1"/>
                </a:solidFill>
                <a:effectLst>
                  <a:outerShdw blurRad="50800" dist="38100" dir="2700000" algn="tl" rotWithShape="0">
                    <a:prstClr val="black">
                      <a:alpha val="40000"/>
                    </a:prstClr>
                  </a:outerShdw>
                </a:effectLst>
              </a:rPr>
              <a:t>The HME industry needs help</a:t>
            </a:r>
          </a:p>
        </p:txBody>
      </p:sp>
      <p:sp>
        <p:nvSpPr>
          <p:cNvPr id="3" name="Content Placeholder 2">
            <a:extLst>
              <a:ext uri="{FF2B5EF4-FFF2-40B4-BE49-F238E27FC236}">
                <a16:creationId xmlns:a16="http://schemas.microsoft.com/office/drawing/2014/main" id="{A572EBF6-DA72-4AF7-BE17-F934D8A610BC}"/>
              </a:ext>
            </a:extLst>
          </p:cNvPr>
          <p:cNvSpPr>
            <a:spLocks noGrp="1"/>
          </p:cNvSpPr>
          <p:nvPr>
            <p:ph sz="half" idx="1"/>
          </p:nvPr>
        </p:nvSpPr>
        <p:spPr>
          <a:xfrm>
            <a:off x="283501" y="1424024"/>
            <a:ext cx="11377257" cy="5291283"/>
          </a:xfrm>
          <a:solidFill>
            <a:schemeClr val="bg1"/>
          </a:solidFill>
        </p:spPr>
        <p:txBody>
          <a:bodyPr vert="horz" lIns="91440" tIns="45720" rIns="91440" bIns="45720" rtlCol="0" anchor="t">
            <a:noAutofit/>
          </a:bodyPr>
          <a:lstStyle/>
          <a:p>
            <a:pPr marL="0" indent="0" algn="ctr">
              <a:buNone/>
            </a:pPr>
            <a:r>
              <a:rPr lang="en-US" b="1" dirty="0"/>
              <a:t>We need your support to help protect access to medically necessary Durable Medical Equipment (DME) products and services for Medicare beneficiaries.</a:t>
            </a:r>
          </a:p>
          <a:p>
            <a:pPr marL="0" indent="0">
              <a:buNone/>
            </a:pPr>
            <a:r>
              <a:rPr lang="en-US" sz="1800" b="1" dirty="0"/>
              <a:t>Our ask for you is to assist with…</a:t>
            </a:r>
            <a:endParaRPr lang="en-US" sz="1800" b="1" dirty="0">
              <a:cs typeface="Arial"/>
            </a:endParaRPr>
          </a:p>
          <a:p>
            <a:r>
              <a:rPr lang="en-US" sz="1800" b="1" dirty="0"/>
              <a:t>Providing support to maintain the adjusted/non-adjusted reimbursement “blends” for rural (50/50) and non-rural ZIPs (75/25) for DME reimbursement indefinitely after the declared Public Health Emergency (PHE) is over. </a:t>
            </a:r>
          </a:p>
          <a:p>
            <a:r>
              <a:rPr lang="en-US" sz="1800" b="1" dirty="0"/>
              <a:t>We also ask for a similar 75/25 blend in the 130 large metropolitan areas (MSAs) that remain with low “competitive bid area” (CBA) reimbursement rates.  CBAs make up slightly more than half of the Medicare population, and have been, arguably, most affected by the PHE.  In addition, these areas are, frequently, underserved with respect to appropriate patient care.  </a:t>
            </a:r>
            <a:endParaRPr lang="en-US" sz="1800"/>
          </a:p>
          <a:p>
            <a:pPr marL="0" indent="0">
              <a:buNone/>
            </a:pPr>
            <a:r>
              <a:rPr lang="en-US" sz="1800" dirty="0"/>
              <a:t>This will not only assist DME suppliers to remain in business but allow Medicare beneficiaries to obtain the quality products and services they need. These blended payments should last not just through the end of the PHE (as proposed by CMS-1738-P), but until the product categories can be re-bid under a program structured to reflect true market conditions.</a:t>
            </a:r>
            <a:endParaRPr lang="en-US" sz="1800" dirty="0">
              <a:cs typeface="Arial"/>
            </a:endParaRPr>
          </a:p>
          <a:p>
            <a:pPr marL="0" indent="0" algn="ctr">
              <a:buNone/>
            </a:pPr>
            <a:r>
              <a:rPr lang="en-US" sz="2400" b="1" dirty="0">
                <a:solidFill>
                  <a:srgbClr val="FF0000"/>
                </a:solidFill>
              </a:rPr>
              <a:t>We are looking for a lead to sponsor legislation that would improve accessibility and reimbursement for home medical equipment.</a:t>
            </a:r>
            <a:endParaRPr lang="en-US" sz="2400" b="1" dirty="0">
              <a:solidFill>
                <a:srgbClr val="FF0000"/>
              </a:solidFill>
              <a:cs typeface="Arial"/>
            </a:endParaRPr>
          </a:p>
          <a:p>
            <a:pPr marL="0" indent="0">
              <a:buNone/>
            </a:pPr>
            <a:endParaRPr lang="en-US"/>
          </a:p>
        </p:txBody>
      </p:sp>
    </p:spTree>
    <p:extLst>
      <p:ext uri="{BB962C8B-B14F-4D97-AF65-F5344CB8AC3E}">
        <p14:creationId xmlns:p14="http://schemas.microsoft.com/office/powerpoint/2010/main" val="424627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1" y="1448506"/>
            <a:ext cx="184731" cy="369332"/>
          </a:xfrm>
          <a:prstGeom prst="rect">
            <a:avLst/>
          </a:prstGeom>
          <a:noFill/>
        </p:spPr>
        <p:txBody>
          <a:bodyPr wrap="none" rtlCol="0">
            <a:spAutoFit/>
          </a:bodyPr>
          <a:lstStyle/>
          <a:p>
            <a:endParaRPr lang="en-US"/>
          </a:p>
        </p:txBody>
      </p:sp>
      <p:sp>
        <p:nvSpPr>
          <p:cNvPr id="6" name="TextBox 5"/>
          <p:cNvSpPr txBox="1"/>
          <p:nvPr/>
        </p:nvSpPr>
        <p:spPr>
          <a:xfrm>
            <a:off x="3048000" y="627477"/>
            <a:ext cx="6096000" cy="646331"/>
          </a:xfrm>
          <a:prstGeom prst="rect">
            <a:avLst/>
          </a:prstGeom>
          <a:noFill/>
        </p:spPr>
        <p:txBody>
          <a:bodyPr wrap="square" lIns="91440" tIns="45720" rIns="91440" bIns="45720" rtlCol="0" anchor="t">
            <a:spAutoFit/>
          </a:bodyPr>
          <a:lstStyle/>
          <a:p>
            <a:pPr algn="ctr"/>
            <a:r>
              <a:rPr lang="en-US" sz="3600" b="1"/>
              <a:t>Thank you!</a:t>
            </a:r>
          </a:p>
        </p:txBody>
      </p:sp>
      <p:pic>
        <p:nvPicPr>
          <p:cNvPr id="9" name="Picture 8">
            <a:extLst>
              <a:ext uri="{FF2B5EF4-FFF2-40B4-BE49-F238E27FC236}">
                <a16:creationId xmlns:a16="http://schemas.microsoft.com/office/drawing/2014/main" id="{A02F6CB0-6586-48BF-848D-2187AD9A0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261" y="953815"/>
            <a:ext cx="3108473" cy="3198428"/>
          </a:xfrm>
          <a:prstGeom prst="rect">
            <a:avLst/>
          </a:prstGeom>
        </p:spPr>
      </p:pic>
      <p:sp>
        <p:nvSpPr>
          <p:cNvPr id="10" name="TextBox 9">
            <a:extLst>
              <a:ext uri="{FF2B5EF4-FFF2-40B4-BE49-F238E27FC236}">
                <a16:creationId xmlns:a16="http://schemas.microsoft.com/office/drawing/2014/main" id="{B92D4DF2-94AD-45CB-8B49-C0D824DB8F1A}"/>
              </a:ext>
            </a:extLst>
          </p:cNvPr>
          <p:cNvSpPr txBox="1"/>
          <p:nvPr/>
        </p:nvSpPr>
        <p:spPr>
          <a:xfrm>
            <a:off x="1151539" y="4413311"/>
            <a:ext cx="3505200" cy="2215991"/>
          </a:xfrm>
          <a:prstGeom prst="rect">
            <a:avLst/>
          </a:prstGeom>
          <a:noFill/>
        </p:spPr>
        <p:txBody>
          <a:bodyPr wrap="square" rtlCol="0">
            <a:spAutoFit/>
          </a:bodyPr>
          <a:lstStyle/>
          <a:p>
            <a:pPr algn="ctr">
              <a:defRPr/>
            </a:pPr>
            <a:r>
              <a:rPr lang="en-US" sz="1600" b="1"/>
              <a:t>Northeast Medical Equipment Providers Association</a:t>
            </a:r>
          </a:p>
          <a:p>
            <a:pPr algn="ctr"/>
            <a:r>
              <a:rPr lang="en-US" sz="1500">
                <a:hlinkClick r:id="rId4"/>
              </a:rPr>
              <a:t>https://northeastmep.org/</a:t>
            </a:r>
            <a:r>
              <a:rPr lang="en-US" sz="1500"/>
              <a:t> </a:t>
            </a:r>
          </a:p>
          <a:p>
            <a:pPr algn="ctr"/>
            <a:endParaRPr lang="en-US" sz="1500"/>
          </a:p>
          <a:p>
            <a:pPr algn="ctr"/>
            <a:r>
              <a:rPr lang="en-US" sz="1400" b="1"/>
              <a:t>Beth Bowen, Executive Director</a:t>
            </a:r>
            <a:br>
              <a:rPr lang="en-US" sz="1400" b="1"/>
            </a:br>
            <a:r>
              <a:rPr lang="en-US" sz="1400" b="1"/>
              <a:t>Email:</a:t>
            </a:r>
            <a:r>
              <a:rPr lang="en-US" sz="1400"/>
              <a:t> </a:t>
            </a:r>
            <a:r>
              <a:rPr lang="en-US" sz="1400">
                <a:hlinkClick r:id="rId5"/>
              </a:rPr>
              <a:t>beth@northeastmep.org</a:t>
            </a:r>
            <a:endParaRPr lang="en-US" sz="1200"/>
          </a:p>
          <a:p>
            <a:pPr algn="ctr"/>
            <a:endParaRPr lang="en-US" sz="1500"/>
          </a:p>
          <a:p>
            <a:pPr algn="ctr"/>
            <a:r>
              <a:rPr lang="fr-FR" sz="1400" b="1"/>
              <a:t>Direct Dial: (919) 387-1221</a:t>
            </a:r>
            <a:br>
              <a:rPr lang="fr-FR" b="1"/>
            </a:br>
            <a:endParaRPr lang="en-US" sz="1500"/>
          </a:p>
        </p:txBody>
      </p:sp>
      <p:pic>
        <p:nvPicPr>
          <p:cNvPr id="8" name="Picture 7">
            <a:extLst>
              <a:ext uri="{FF2B5EF4-FFF2-40B4-BE49-F238E27FC236}">
                <a16:creationId xmlns:a16="http://schemas.microsoft.com/office/drawing/2014/main" id="{919953FC-E385-4F97-B3B3-0D6DC03ADD0D}"/>
              </a:ext>
            </a:extLst>
          </p:cNvPr>
          <p:cNvPicPr>
            <a:picLocks noChangeAspect="1"/>
          </p:cNvPicPr>
          <p:nvPr/>
        </p:nvPicPr>
        <p:blipFill>
          <a:blip r:embed="rId6"/>
          <a:stretch>
            <a:fillRect/>
          </a:stretch>
        </p:blipFill>
        <p:spPr>
          <a:xfrm>
            <a:off x="7680221" y="1056382"/>
            <a:ext cx="3833594" cy="2150095"/>
          </a:xfrm>
          <a:prstGeom prst="rect">
            <a:avLst/>
          </a:prstGeom>
        </p:spPr>
      </p:pic>
      <p:pic>
        <p:nvPicPr>
          <p:cNvPr id="1026" name="Picture 2" descr="NEMEP">
            <a:extLst>
              <a:ext uri="{FF2B5EF4-FFF2-40B4-BE49-F238E27FC236}">
                <a16:creationId xmlns:a16="http://schemas.microsoft.com/office/drawing/2014/main" id="{831720A5-CCA6-4321-B248-426211705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0060" y="3253653"/>
            <a:ext cx="3351251" cy="1864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MEP">
            <a:extLst>
              <a:ext uri="{FF2B5EF4-FFF2-40B4-BE49-F238E27FC236}">
                <a16:creationId xmlns:a16="http://schemas.microsoft.com/office/drawing/2014/main" id="{2E165290-4EDC-473D-80AB-C2E116A10D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7521" y="4357192"/>
            <a:ext cx="3420415" cy="152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859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40B16-1768-43AD-AD32-187D0069EEB4}"/>
              </a:ext>
            </a:extLst>
          </p:cNvPr>
          <p:cNvSpPr>
            <a:spLocks noGrp="1"/>
          </p:cNvSpPr>
          <p:nvPr>
            <p:ph type="title"/>
          </p:nvPr>
        </p:nvSpPr>
        <p:spPr>
          <a:xfrm>
            <a:off x="506777" y="1162051"/>
            <a:ext cx="6932250" cy="1924050"/>
          </a:xfrm>
        </p:spPr>
        <p:txBody>
          <a:bodyPr/>
          <a:lstStyle/>
          <a:p>
            <a:pPr>
              <a:lnSpc>
                <a:spcPts val="4600"/>
              </a:lnSpc>
              <a:spcBef>
                <a:spcPts val="0"/>
              </a:spcBef>
            </a:pPr>
            <a:r>
              <a:rPr lang="en-US" b="1">
                <a:effectLst>
                  <a:outerShdw blurRad="38100" dist="38100" dir="2700000" algn="tl">
                    <a:srgbClr val="000000">
                      <a:alpha val="43137"/>
                    </a:srgbClr>
                  </a:outerShdw>
                </a:effectLst>
              </a:rPr>
              <a:t>What you need to know about Home Medical Equipment (HME)</a:t>
            </a:r>
            <a:endParaRPr lang="en-US">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E85FF2D-66FC-4FC9-8532-C24ED09EF2C1}"/>
              </a:ext>
            </a:extLst>
          </p:cNvPr>
          <p:cNvSpPr txBox="1"/>
          <p:nvPr/>
        </p:nvSpPr>
        <p:spPr>
          <a:xfrm>
            <a:off x="506776" y="3771900"/>
            <a:ext cx="11178447" cy="2308324"/>
          </a:xfrm>
          <a:prstGeom prst="rect">
            <a:avLst/>
          </a:prstGeom>
          <a:noFill/>
        </p:spPr>
        <p:txBody>
          <a:bodyPr wrap="square" rtlCol="0">
            <a:spAutoFit/>
          </a:bodyPr>
          <a:lstStyle/>
          <a:p>
            <a:pPr fontAlgn="base"/>
            <a:r>
              <a:rPr lang="en-US" b="1"/>
              <a:t>Home Medical Equipment (HME)</a:t>
            </a:r>
            <a:r>
              <a:rPr lang="en-US"/>
              <a:t> providers have long gone under the radar providing necessary products and services to the homebound and patients recently discharge from a hospital. Overshadowed by hospital and physician care, HME is often overlooked when it comes to distribution of funds and other needs. Once a patient is discharged from the hospital, necessary HME is provided but goes unnoticed. </a:t>
            </a:r>
            <a:r>
              <a:rPr lang="en-US">
                <a:solidFill>
                  <a:srgbClr val="FF0000"/>
                </a:solidFill>
              </a:rPr>
              <a:t> </a:t>
            </a:r>
            <a:r>
              <a:rPr lang="en-US"/>
              <a:t>As we have seen recently with the COVID-19 pandemic, healing at home is becoming more important allowing other critical patients a bed in a hospital and saving the country billions of dollars. </a:t>
            </a:r>
          </a:p>
          <a:p>
            <a:pPr fontAlgn="base"/>
            <a:r>
              <a:rPr lang="en-US"/>
              <a:t> </a:t>
            </a:r>
          </a:p>
          <a:p>
            <a:endParaRPr lang="en-US"/>
          </a:p>
        </p:txBody>
      </p:sp>
      <p:pic>
        <p:nvPicPr>
          <p:cNvPr id="8" name="Picture 7">
            <a:extLst>
              <a:ext uri="{FF2B5EF4-FFF2-40B4-BE49-F238E27FC236}">
                <a16:creationId xmlns:a16="http://schemas.microsoft.com/office/drawing/2014/main" id="{7499B92F-7868-4D1D-A71F-62DA593EB63D}"/>
              </a:ext>
            </a:extLst>
          </p:cNvPr>
          <p:cNvPicPr>
            <a:picLocks noChangeAspect="1"/>
          </p:cNvPicPr>
          <p:nvPr/>
        </p:nvPicPr>
        <p:blipFill rotWithShape="1">
          <a:blip r:embed="rId2"/>
          <a:srcRect l="11796" r="12958" b="8114"/>
          <a:stretch/>
        </p:blipFill>
        <p:spPr>
          <a:xfrm>
            <a:off x="8325293" y="1162051"/>
            <a:ext cx="3466256" cy="2380920"/>
          </a:xfrm>
          <a:prstGeom prst="rect">
            <a:avLst/>
          </a:prstGeom>
        </p:spPr>
      </p:pic>
    </p:spTree>
    <p:extLst>
      <p:ext uri="{BB962C8B-B14F-4D97-AF65-F5344CB8AC3E}">
        <p14:creationId xmlns:p14="http://schemas.microsoft.com/office/powerpoint/2010/main" val="316321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052B-6726-4A51-82F8-4D44545811A0}"/>
              </a:ext>
            </a:extLst>
          </p:cNvPr>
          <p:cNvSpPr>
            <a:spLocks noGrp="1"/>
          </p:cNvSpPr>
          <p:nvPr>
            <p:ph type="title"/>
          </p:nvPr>
        </p:nvSpPr>
        <p:spPr>
          <a:xfrm>
            <a:off x="358979" y="581566"/>
            <a:ext cx="11182119" cy="845125"/>
          </a:xfrm>
        </p:spPr>
        <p:txBody>
          <a:bodyPr/>
          <a:lstStyle/>
          <a:p>
            <a:r>
              <a:rPr lang="en-US" b="1"/>
              <a:t>Commonly Prescribed HME</a:t>
            </a:r>
          </a:p>
        </p:txBody>
      </p:sp>
      <p:sp>
        <p:nvSpPr>
          <p:cNvPr id="3" name="Content Placeholder 2">
            <a:extLst>
              <a:ext uri="{FF2B5EF4-FFF2-40B4-BE49-F238E27FC236}">
                <a16:creationId xmlns:a16="http://schemas.microsoft.com/office/drawing/2014/main" id="{23F9243B-F087-4335-9830-1BA756D9B965}"/>
              </a:ext>
            </a:extLst>
          </p:cNvPr>
          <p:cNvSpPr>
            <a:spLocks noGrp="1"/>
          </p:cNvSpPr>
          <p:nvPr>
            <p:ph idx="1"/>
          </p:nvPr>
        </p:nvSpPr>
        <p:spPr>
          <a:xfrm>
            <a:off x="240369" y="1762484"/>
            <a:ext cx="11182120" cy="4174178"/>
          </a:xfrm>
        </p:spPr>
        <p:txBody>
          <a:bodyPr/>
          <a:lstStyle/>
          <a:p>
            <a:r>
              <a:rPr lang="en-US"/>
              <a:t>Oxygen (stationary and portable)</a:t>
            </a:r>
          </a:p>
          <a:p>
            <a:r>
              <a:rPr lang="en-US"/>
              <a:t>Ventilator</a:t>
            </a:r>
          </a:p>
          <a:p>
            <a:r>
              <a:rPr lang="en-US"/>
              <a:t>BiLevel Positive Airway Pressure</a:t>
            </a:r>
          </a:p>
          <a:p>
            <a:r>
              <a:rPr lang="en-US"/>
              <a:t>Continuous Positive Airway Pressure</a:t>
            </a:r>
          </a:p>
          <a:p>
            <a:r>
              <a:rPr lang="en-US"/>
              <a:t>Tracheostomy Care</a:t>
            </a:r>
          </a:p>
          <a:p>
            <a:r>
              <a:rPr lang="en-US"/>
              <a:t>Enteral Nutrition</a:t>
            </a:r>
          </a:p>
          <a:p>
            <a:r>
              <a:rPr lang="en-US"/>
              <a:t>Nebulizer</a:t>
            </a:r>
          </a:p>
          <a:p>
            <a:r>
              <a:rPr lang="en-US"/>
              <a:t>Hospital Beds</a:t>
            </a:r>
          </a:p>
          <a:p>
            <a:r>
              <a:rPr lang="en-US"/>
              <a:t>Wheelchair</a:t>
            </a:r>
          </a:p>
          <a:p>
            <a:r>
              <a:rPr lang="en-US"/>
              <a:t>Custom Wheelchair</a:t>
            </a:r>
          </a:p>
          <a:p>
            <a:r>
              <a:rPr lang="en-US"/>
              <a:t>Ambulatory Aids</a:t>
            </a:r>
          </a:p>
          <a:p>
            <a:endParaRPr lang="en-US"/>
          </a:p>
          <a:p>
            <a:endParaRPr lang="en-US"/>
          </a:p>
          <a:p>
            <a:pPr marL="0" indent="0">
              <a:buNone/>
            </a:pPr>
            <a:endParaRPr lang="en-US"/>
          </a:p>
          <a:p>
            <a:pPr marL="0" indent="0">
              <a:buNone/>
            </a:pPr>
            <a:endParaRPr lang="en-US"/>
          </a:p>
          <a:p>
            <a:endParaRPr lang="en-US"/>
          </a:p>
        </p:txBody>
      </p:sp>
      <p:pic>
        <p:nvPicPr>
          <p:cNvPr id="5" name="Picture 4">
            <a:extLst>
              <a:ext uri="{FF2B5EF4-FFF2-40B4-BE49-F238E27FC236}">
                <a16:creationId xmlns:a16="http://schemas.microsoft.com/office/drawing/2014/main" id="{63EBBB20-1E75-417E-BB25-81038D9F6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88" y="1380947"/>
            <a:ext cx="1791883" cy="1881886"/>
          </a:xfrm>
          <a:prstGeom prst="rect">
            <a:avLst/>
          </a:prstGeom>
        </p:spPr>
      </p:pic>
      <p:pic>
        <p:nvPicPr>
          <p:cNvPr id="6" name="Picture 5">
            <a:extLst>
              <a:ext uri="{FF2B5EF4-FFF2-40B4-BE49-F238E27FC236}">
                <a16:creationId xmlns:a16="http://schemas.microsoft.com/office/drawing/2014/main" id="{9243EEBB-5938-47CB-9665-D77D1983C054}"/>
              </a:ext>
            </a:extLst>
          </p:cNvPr>
          <p:cNvPicPr>
            <a:picLocks noChangeAspect="1"/>
          </p:cNvPicPr>
          <p:nvPr/>
        </p:nvPicPr>
        <p:blipFill>
          <a:blip r:embed="rId3"/>
          <a:stretch>
            <a:fillRect/>
          </a:stretch>
        </p:blipFill>
        <p:spPr>
          <a:xfrm>
            <a:off x="7333090" y="1107366"/>
            <a:ext cx="1617024" cy="2120282"/>
          </a:xfrm>
          <a:prstGeom prst="rect">
            <a:avLst/>
          </a:prstGeom>
        </p:spPr>
      </p:pic>
      <p:pic>
        <p:nvPicPr>
          <p:cNvPr id="7" name="Picture 6">
            <a:extLst>
              <a:ext uri="{FF2B5EF4-FFF2-40B4-BE49-F238E27FC236}">
                <a16:creationId xmlns:a16="http://schemas.microsoft.com/office/drawing/2014/main" id="{DE98EDA0-5459-4DFE-8CC0-825906314CC9}"/>
              </a:ext>
            </a:extLst>
          </p:cNvPr>
          <p:cNvPicPr>
            <a:picLocks noChangeAspect="1"/>
          </p:cNvPicPr>
          <p:nvPr/>
        </p:nvPicPr>
        <p:blipFill>
          <a:blip r:embed="rId4"/>
          <a:stretch>
            <a:fillRect/>
          </a:stretch>
        </p:blipFill>
        <p:spPr>
          <a:xfrm>
            <a:off x="3883588" y="3493857"/>
            <a:ext cx="2952750" cy="1552575"/>
          </a:xfrm>
          <a:prstGeom prst="rect">
            <a:avLst/>
          </a:prstGeom>
        </p:spPr>
      </p:pic>
      <p:pic>
        <p:nvPicPr>
          <p:cNvPr id="8" name="Picture 7">
            <a:extLst>
              <a:ext uri="{FF2B5EF4-FFF2-40B4-BE49-F238E27FC236}">
                <a16:creationId xmlns:a16="http://schemas.microsoft.com/office/drawing/2014/main" id="{D0AA5FB1-8468-4407-AEE6-46B91A7C4BAF}"/>
              </a:ext>
            </a:extLst>
          </p:cNvPr>
          <p:cNvPicPr>
            <a:picLocks noChangeAspect="1"/>
          </p:cNvPicPr>
          <p:nvPr/>
        </p:nvPicPr>
        <p:blipFill>
          <a:blip r:embed="rId5"/>
          <a:stretch>
            <a:fillRect/>
          </a:stretch>
        </p:blipFill>
        <p:spPr>
          <a:xfrm>
            <a:off x="7345080" y="3392156"/>
            <a:ext cx="2619375" cy="1743075"/>
          </a:xfrm>
          <a:prstGeom prst="rect">
            <a:avLst/>
          </a:prstGeom>
        </p:spPr>
      </p:pic>
      <p:pic>
        <p:nvPicPr>
          <p:cNvPr id="10" name="Picture 9" descr="Diagram&#10;&#10;Description automatically generated">
            <a:extLst>
              <a:ext uri="{FF2B5EF4-FFF2-40B4-BE49-F238E27FC236}">
                <a16:creationId xmlns:a16="http://schemas.microsoft.com/office/drawing/2014/main" id="{62D90105-B700-4560-AC90-1C0E5A8D1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5349" y="5194758"/>
            <a:ext cx="2077796" cy="1508969"/>
          </a:xfrm>
          <a:prstGeom prst="rect">
            <a:avLst/>
          </a:prstGeom>
        </p:spPr>
      </p:pic>
      <p:pic>
        <p:nvPicPr>
          <p:cNvPr id="11" name="Picture 10">
            <a:extLst>
              <a:ext uri="{FF2B5EF4-FFF2-40B4-BE49-F238E27FC236}">
                <a16:creationId xmlns:a16="http://schemas.microsoft.com/office/drawing/2014/main" id="{D437CC4C-5298-408E-B30C-54CC414117E3}"/>
              </a:ext>
            </a:extLst>
          </p:cNvPr>
          <p:cNvPicPr>
            <a:picLocks noChangeAspect="1"/>
          </p:cNvPicPr>
          <p:nvPr/>
        </p:nvPicPr>
        <p:blipFill>
          <a:blip r:embed="rId7"/>
          <a:stretch>
            <a:fillRect/>
          </a:stretch>
        </p:blipFill>
        <p:spPr>
          <a:xfrm>
            <a:off x="9964455" y="4270145"/>
            <a:ext cx="2143125" cy="2143125"/>
          </a:xfrm>
          <a:prstGeom prst="rect">
            <a:avLst/>
          </a:prstGeom>
        </p:spPr>
      </p:pic>
      <p:pic>
        <p:nvPicPr>
          <p:cNvPr id="12" name="Picture 11">
            <a:extLst>
              <a:ext uri="{FF2B5EF4-FFF2-40B4-BE49-F238E27FC236}">
                <a16:creationId xmlns:a16="http://schemas.microsoft.com/office/drawing/2014/main" id="{9F7BE7F3-49C2-41E9-A404-C4B788FA16FB}"/>
              </a:ext>
            </a:extLst>
          </p:cNvPr>
          <p:cNvPicPr>
            <a:picLocks noChangeAspect="1"/>
          </p:cNvPicPr>
          <p:nvPr/>
        </p:nvPicPr>
        <p:blipFill>
          <a:blip r:embed="rId8"/>
          <a:stretch>
            <a:fillRect/>
          </a:stretch>
        </p:blipFill>
        <p:spPr>
          <a:xfrm>
            <a:off x="6992832" y="5341707"/>
            <a:ext cx="2619375" cy="1466850"/>
          </a:xfrm>
          <a:prstGeom prst="rect">
            <a:avLst/>
          </a:prstGeom>
        </p:spPr>
      </p:pic>
      <p:pic>
        <p:nvPicPr>
          <p:cNvPr id="13" name="Picture 12">
            <a:extLst>
              <a:ext uri="{FF2B5EF4-FFF2-40B4-BE49-F238E27FC236}">
                <a16:creationId xmlns:a16="http://schemas.microsoft.com/office/drawing/2014/main" id="{07EC6B69-7643-4CFE-9669-1B5CE5A77F90}"/>
              </a:ext>
            </a:extLst>
          </p:cNvPr>
          <p:cNvPicPr>
            <a:picLocks noChangeAspect="1"/>
          </p:cNvPicPr>
          <p:nvPr/>
        </p:nvPicPr>
        <p:blipFill>
          <a:blip r:embed="rId9"/>
          <a:stretch>
            <a:fillRect/>
          </a:stretch>
        </p:blipFill>
        <p:spPr>
          <a:xfrm>
            <a:off x="9964455" y="1285875"/>
            <a:ext cx="1550518" cy="2143125"/>
          </a:xfrm>
          <a:prstGeom prst="rect">
            <a:avLst/>
          </a:prstGeom>
        </p:spPr>
      </p:pic>
    </p:spTree>
    <p:extLst>
      <p:ext uri="{BB962C8B-B14F-4D97-AF65-F5344CB8AC3E}">
        <p14:creationId xmlns:p14="http://schemas.microsoft.com/office/powerpoint/2010/main" val="25597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963F-6332-472F-A4CF-82D5CB5AF72E}"/>
              </a:ext>
            </a:extLst>
          </p:cNvPr>
          <p:cNvSpPr>
            <a:spLocks noGrp="1"/>
          </p:cNvSpPr>
          <p:nvPr>
            <p:ph type="title"/>
          </p:nvPr>
        </p:nvSpPr>
        <p:spPr>
          <a:xfrm>
            <a:off x="506776" y="585751"/>
            <a:ext cx="11178448" cy="845125"/>
          </a:xfrm>
        </p:spPr>
        <p:txBody>
          <a:bodyPr anchor="ctr">
            <a:normAutofit/>
          </a:bodyPr>
          <a:lstStyle/>
          <a:p>
            <a:r>
              <a:rPr lang="en-US"/>
              <a:t>HME Providers Enduring COVID-19</a:t>
            </a:r>
          </a:p>
        </p:txBody>
      </p:sp>
      <p:sp>
        <p:nvSpPr>
          <p:cNvPr id="3" name="Content Placeholder 2">
            <a:extLst>
              <a:ext uri="{FF2B5EF4-FFF2-40B4-BE49-F238E27FC236}">
                <a16:creationId xmlns:a16="http://schemas.microsoft.com/office/drawing/2014/main" id="{9E83146A-3598-4EED-AEAA-46EDF704BE00}"/>
              </a:ext>
            </a:extLst>
          </p:cNvPr>
          <p:cNvSpPr>
            <a:spLocks noGrp="1"/>
          </p:cNvSpPr>
          <p:nvPr>
            <p:ph sz="half" idx="1"/>
          </p:nvPr>
        </p:nvSpPr>
        <p:spPr>
          <a:xfrm>
            <a:off x="154077" y="1562594"/>
            <a:ext cx="8320813" cy="4994960"/>
          </a:xfrm>
        </p:spPr>
        <p:txBody>
          <a:bodyPr>
            <a:normAutofit fontScale="92500" lnSpcReduction="10000"/>
          </a:bodyPr>
          <a:lstStyle/>
          <a:p>
            <a:r>
              <a:rPr lang="en-US" sz="1900"/>
              <a:t>When the hospitals were too full, HME providers continued delivering to at risk and COVID positive patients.</a:t>
            </a:r>
          </a:p>
          <a:p>
            <a:r>
              <a:rPr lang="en-US" sz="1900"/>
              <a:t>Scrambled/Struggled to find appropriate PPE for their employees to continue servicing their patients in need.</a:t>
            </a:r>
          </a:p>
          <a:p>
            <a:r>
              <a:rPr lang="en-US" sz="1900"/>
              <a:t>Worked with manufacturers to get equipment as expeditiously as possible.</a:t>
            </a:r>
          </a:p>
          <a:p>
            <a:r>
              <a:rPr lang="en-US" sz="1900"/>
              <a:t>Donated ventilators to local hospitals</a:t>
            </a:r>
          </a:p>
          <a:p>
            <a:r>
              <a:rPr lang="en-US" sz="1900"/>
              <a:t>Helped nursing homes stock high levels of concentrators in preparation for the role they played</a:t>
            </a:r>
          </a:p>
          <a:p>
            <a:r>
              <a:rPr lang="en-US" sz="1900"/>
              <a:t>Quickly engaged respiratory therapists to help staff hospitals and educate hospital employees across the country on how to use the various kinds of ventilators.</a:t>
            </a:r>
          </a:p>
          <a:p>
            <a:r>
              <a:rPr lang="en-US" sz="1900"/>
              <a:t>Developed new approaches with BIPAP AVAPS so hospitals could use it to invasively or as a secondary form of treatment</a:t>
            </a:r>
          </a:p>
          <a:p>
            <a:r>
              <a:rPr lang="en-US" sz="1900"/>
              <a:t>Partnered with area hospitals to discharge patients who were able to be taken care of at home as quickly as possible to create room for COVID-19 patients</a:t>
            </a:r>
          </a:p>
          <a:p>
            <a:pPr marL="0" indent="0">
              <a:buNone/>
            </a:pPr>
            <a:endParaRPr lang="en-US" sz="1400" b="1"/>
          </a:p>
          <a:p>
            <a:pPr marL="0" indent="0">
              <a:buNone/>
            </a:pPr>
            <a:r>
              <a:rPr lang="en-US" sz="1400" b="1"/>
              <a:t> 		</a:t>
            </a:r>
            <a:r>
              <a:rPr lang="en-US" b="1"/>
              <a:t>	We are here!</a:t>
            </a:r>
          </a:p>
          <a:p>
            <a:pPr marL="0" indent="0">
              <a:buNone/>
            </a:pPr>
            <a:endParaRPr lang="en-US" sz="1100"/>
          </a:p>
          <a:p>
            <a:pPr marL="0" indent="0">
              <a:buNone/>
            </a:pPr>
            <a:endParaRPr lang="en-US" sz="1100"/>
          </a:p>
          <a:p>
            <a:pPr marL="0" indent="0">
              <a:buNone/>
            </a:pPr>
            <a:endParaRPr lang="en-US" sz="1100"/>
          </a:p>
          <a:p>
            <a:endParaRPr lang="en-US" sz="1100"/>
          </a:p>
        </p:txBody>
      </p:sp>
      <p:pic>
        <p:nvPicPr>
          <p:cNvPr id="2052" name="Picture 4" descr="Personal protective equipment and it's impact on your business">
            <a:extLst>
              <a:ext uri="{FF2B5EF4-FFF2-40B4-BE49-F238E27FC236}">
                <a16:creationId xmlns:a16="http://schemas.microsoft.com/office/drawing/2014/main" id="{28A063C0-0AD7-4883-A1F0-EBD75A5A4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144" y="3806527"/>
            <a:ext cx="3055075" cy="2032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8D0B85-68AE-402F-8008-EDC716B85620}"/>
              </a:ext>
            </a:extLst>
          </p:cNvPr>
          <p:cNvPicPr>
            <a:picLocks noChangeAspect="1"/>
          </p:cNvPicPr>
          <p:nvPr/>
        </p:nvPicPr>
        <p:blipFill>
          <a:blip r:embed="rId3"/>
          <a:stretch>
            <a:fillRect/>
          </a:stretch>
        </p:blipFill>
        <p:spPr>
          <a:xfrm>
            <a:off x="8563762" y="1399515"/>
            <a:ext cx="3399841" cy="1903911"/>
          </a:xfrm>
          <a:prstGeom prst="rect">
            <a:avLst/>
          </a:prstGeom>
        </p:spPr>
      </p:pic>
    </p:spTree>
    <p:extLst>
      <p:ext uri="{BB962C8B-B14F-4D97-AF65-F5344CB8AC3E}">
        <p14:creationId xmlns:p14="http://schemas.microsoft.com/office/powerpoint/2010/main" val="28016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31E05-E29C-40D8-884D-CD745E15CFB2}"/>
              </a:ext>
            </a:extLst>
          </p:cNvPr>
          <p:cNvSpPr>
            <a:spLocks noGrp="1"/>
          </p:cNvSpPr>
          <p:nvPr>
            <p:ph type="title"/>
          </p:nvPr>
        </p:nvSpPr>
        <p:spPr>
          <a:xfrm>
            <a:off x="415336" y="730532"/>
            <a:ext cx="11178448" cy="845125"/>
          </a:xfrm>
        </p:spPr>
        <p:txBody>
          <a:bodyPr/>
          <a:lstStyle/>
          <a:p>
            <a:pPr algn="ctr" fontAlgn="base"/>
            <a:r>
              <a:rPr lang="en-US" b="1"/>
              <a:t>HME - A Neglected Industry</a:t>
            </a:r>
            <a:endParaRPr lang="en-US"/>
          </a:p>
        </p:txBody>
      </p:sp>
      <p:sp>
        <p:nvSpPr>
          <p:cNvPr id="5" name="TextBox 4">
            <a:extLst>
              <a:ext uri="{FF2B5EF4-FFF2-40B4-BE49-F238E27FC236}">
                <a16:creationId xmlns:a16="http://schemas.microsoft.com/office/drawing/2014/main" id="{6879A9FC-1D34-43A1-90F1-E3EF3FB0AEF1}"/>
              </a:ext>
            </a:extLst>
          </p:cNvPr>
          <p:cNvSpPr txBox="1"/>
          <p:nvPr/>
        </p:nvSpPr>
        <p:spPr>
          <a:xfrm>
            <a:off x="849096" y="1269328"/>
            <a:ext cx="10310927" cy="3416320"/>
          </a:xfrm>
          <a:prstGeom prst="rect">
            <a:avLst/>
          </a:prstGeom>
          <a:noFill/>
        </p:spPr>
        <p:txBody>
          <a:bodyPr wrap="square" rtlCol="0">
            <a:spAutoFit/>
          </a:bodyPr>
          <a:lstStyle/>
          <a:p>
            <a:pPr fontAlgn="base"/>
            <a:r>
              <a:rPr lang="en-US"/>
              <a:t> </a:t>
            </a:r>
          </a:p>
          <a:p>
            <a:pPr algn="ctr"/>
            <a:r>
              <a:rPr lang="en-US"/>
              <a:t>These HME services have always been necessary, and the services that come with it are essential. This is what patients, and their insurance carriers were paying for. </a:t>
            </a:r>
          </a:p>
          <a:p>
            <a:endParaRPr lang="en-US"/>
          </a:p>
          <a:p>
            <a:pPr algn="ctr" fontAlgn="base"/>
            <a:r>
              <a:rPr lang="en-US"/>
              <a:t>While the HME industry tends to go unnoticed, the services and care that come with it are imperative in assisting patients live their lives to the fullest and make the world around them more accessible. It is our hope that the more awareness is generated for the HME industry and the needs that come with it, the easier it will be for the HME providers to continue providing these essential services to those who rely on them in order to live their lives without limitations.  </a:t>
            </a:r>
          </a:p>
          <a:p>
            <a:pPr fontAlgn="base"/>
            <a:endParaRPr lang="en-US"/>
          </a:p>
          <a:p>
            <a:pPr fontAlgn="base"/>
            <a:endParaRPr lang="en-US"/>
          </a:p>
          <a:p>
            <a:endParaRPr lang="en-US"/>
          </a:p>
        </p:txBody>
      </p:sp>
      <p:pic>
        <p:nvPicPr>
          <p:cNvPr id="2" name="Picture 1">
            <a:extLst>
              <a:ext uri="{FF2B5EF4-FFF2-40B4-BE49-F238E27FC236}">
                <a16:creationId xmlns:a16="http://schemas.microsoft.com/office/drawing/2014/main" id="{822E44A5-6A9A-4E60-A2F8-59C7B3041C39}"/>
              </a:ext>
            </a:extLst>
          </p:cNvPr>
          <p:cNvPicPr>
            <a:picLocks noChangeAspect="1"/>
          </p:cNvPicPr>
          <p:nvPr/>
        </p:nvPicPr>
        <p:blipFill>
          <a:blip r:embed="rId2"/>
          <a:stretch>
            <a:fillRect/>
          </a:stretch>
        </p:blipFill>
        <p:spPr>
          <a:xfrm>
            <a:off x="6752337" y="3936064"/>
            <a:ext cx="3865143" cy="2576762"/>
          </a:xfrm>
          <a:prstGeom prst="rect">
            <a:avLst/>
          </a:prstGeom>
        </p:spPr>
      </p:pic>
      <p:pic>
        <p:nvPicPr>
          <p:cNvPr id="4" name="Picture 3">
            <a:extLst>
              <a:ext uri="{FF2B5EF4-FFF2-40B4-BE49-F238E27FC236}">
                <a16:creationId xmlns:a16="http://schemas.microsoft.com/office/drawing/2014/main" id="{8227DE2D-7B3B-4706-853A-A45C6C8613FD}"/>
              </a:ext>
            </a:extLst>
          </p:cNvPr>
          <p:cNvPicPr>
            <a:picLocks noChangeAspect="1"/>
          </p:cNvPicPr>
          <p:nvPr/>
        </p:nvPicPr>
        <p:blipFill>
          <a:blip r:embed="rId3"/>
          <a:stretch>
            <a:fillRect/>
          </a:stretch>
        </p:blipFill>
        <p:spPr>
          <a:xfrm>
            <a:off x="544295" y="3936064"/>
            <a:ext cx="4895370" cy="2576762"/>
          </a:xfrm>
          <a:prstGeom prst="rect">
            <a:avLst/>
          </a:prstGeom>
        </p:spPr>
      </p:pic>
    </p:spTree>
    <p:extLst>
      <p:ext uri="{BB962C8B-B14F-4D97-AF65-F5344CB8AC3E}">
        <p14:creationId xmlns:p14="http://schemas.microsoft.com/office/powerpoint/2010/main" val="406849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C673E-02BD-4B16-ADE2-FE21348D70FF}"/>
              </a:ext>
            </a:extLst>
          </p:cNvPr>
          <p:cNvPicPr>
            <a:picLocks noChangeAspect="1"/>
          </p:cNvPicPr>
          <p:nvPr/>
        </p:nvPicPr>
        <p:blipFill>
          <a:blip r:embed="rId2"/>
          <a:stretch>
            <a:fillRect/>
          </a:stretch>
        </p:blipFill>
        <p:spPr>
          <a:xfrm>
            <a:off x="6571248" y="670989"/>
            <a:ext cx="4621191" cy="5812821"/>
          </a:xfrm>
          <a:prstGeom prst="rect">
            <a:avLst/>
          </a:prstGeom>
          <a:noFill/>
        </p:spPr>
      </p:pic>
      <p:sp>
        <p:nvSpPr>
          <p:cNvPr id="9" name="Title 2">
            <a:extLst>
              <a:ext uri="{FF2B5EF4-FFF2-40B4-BE49-F238E27FC236}">
                <a16:creationId xmlns:a16="http://schemas.microsoft.com/office/drawing/2014/main" id="{96402F30-B845-4A4C-AE78-3F7D439ADFD6}"/>
              </a:ext>
            </a:extLst>
          </p:cNvPr>
          <p:cNvSpPr>
            <a:spLocks noGrp="1"/>
          </p:cNvSpPr>
          <p:nvPr>
            <p:ph type="title"/>
          </p:nvPr>
        </p:nvSpPr>
        <p:spPr>
          <a:xfrm>
            <a:off x="536373" y="1011848"/>
            <a:ext cx="5084380" cy="4367617"/>
          </a:xfrm>
        </p:spPr>
        <p:txBody>
          <a:bodyPr anchor="ctr">
            <a:normAutofit/>
          </a:bodyPr>
          <a:lstStyle/>
          <a:p>
            <a:pPr algn="ctr"/>
            <a:r>
              <a:rPr lang="en-US" sz="4400" b="1"/>
              <a:t>Medicare Spending Chart</a:t>
            </a:r>
            <a:br>
              <a:rPr lang="en-US"/>
            </a:br>
            <a:br>
              <a:rPr lang="en-US"/>
            </a:br>
            <a:br>
              <a:rPr lang="en-US"/>
            </a:br>
            <a:r>
              <a:rPr lang="en-US"/>
              <a:t>HME Represents 1.22% of Medicare Spending</a:t>
            </a:r>
          </a:p>
        </p:txBody>
      </p:sp>
      <p:cxnSp>
        <p:nvCxnSpPr>
          <p:cNvPr id="6" name="Straight Arrow Connector 5">
            <a:extLst>
              <a:ext uri="{FF2B5EF4-FFF2-40B4-BE49-F238E27FC236}">
                <a16:creationId xmlns:a16="http://schemas.microsoft.com/office/drawing/2014/main" id="{EAC4E586-F3A8-4DCF-BB57-320E260CD793}"/>
              </a:ext>
            </a:extLst>
          </p:cNvPr>
          <p:cNvCxnSpPr>
            <a:cxnSpLocks/>
          </p:cNvCxnSpPr>
          <p:nvPr/>
        </p:nvCxnSpPr>
        <p:spPr>
          <a:xfrm>
            <a:off x="3518264" y="5379465"/>
            <a:ext cx="3487479" cy="0"/>
          </a:xfrm>
          <a:prstGeom prst="straightConnector1">
            <a:avLst/>
          </a:prstGeom>
          <a:ln w="41275">
            <a:solidFill>
              <a:srgbClr val="D26D0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8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205B6F-C96B-40FF-AC01-E127604B5799}"/>
              </a:ext>
            </a:extLst>
          </p:cNvPr>
          <p:cNvPicPr/>
          <p:nvPr/>
        </p:nvPicPr>
        <p:blipFill rotWithShape="1">
          <a:blip r:embed="rId2">
            <a:extLst>
              <a:ext uri="{28A0092B-C50C-407E-A947-70E740481C1C}">
                <a14:useLocalDpi xmlns:a14="http://schemas.microsoft.com/office/drawing/2010/main" val="0"/>
              </a:ext>
            </a:extLst>
          </a:blip>
          <a:srcRect l="3519" t="7069" r="6111" b="2908"/>
          <a:stretch/>
        </p:blipFill>
        <p:spPr bwMode="auto">
          <a:xfrm>
            <a:off x="6858000" y="2407920"/>
            <a:ext cx="5334000" cy="44500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41731E05-E29C-40D8-884D-CD745E15CFB2}"/>
              </a:ext>
            </a:extLst>
          </p:cNvPr>
          <p:cNvSpPr>
            <a:spLocks noGrp="1"/>
          </p:cNvSpPr>
          <p:nvPr>
            <p:ph type="title"/>
          </p:nvPr>
        </p:nvSpPr>
        <p:spPr>
          <a:xfrm>
            <a:off x="0" y="-91718"/>
            <a:ext cx="10687050" cy="845125"/>
          </a:xfrm>
        </p:spPr>
        <p:txBody>
          <a:bodyPr/>
          <a:lstStyle/>
          <a:p>
            <a:pPr algn="ctr" fontAlgn="base"/>
            <a:r>
              <a:rPr lang="en-US" b="1">
                <a:ln>
                  <a:solidFill>
                    <a:schemeClr val="accent2"/>
                  </a:solidFill>
                </a:ln>
                <a:solidFill>
                  <a:schemeClr val="bg1"/>
                </a:solidFill>
              </a:rPr>
              <a:t>New York DMEPOS Geographic Classification</a:t>
            </a:r>
            <a:endParaRPr lang="en-US">
              <a:ln>
                <a:solidFill>
                  <a:schemeClr val="accent2"/>
                </a:solidFill>
              </a:ln>
              <a:solidFill>
                <a:schemeClr val="bg1"/>
              </a:solidFill>
            </a:endParaRPr>
          </a:p>
        </p:txBody>
      </p:sp>
      <p:sp>
        <p:nvSpPr>
          <p:cNvPr id="5" name="TextBox 4">
            <a:extLst>
              <a:ext uri="{FF2B5EF4-FFF2-40B4-BE49-F238E27FC236}">
                <a16:creationId xmlns:a16="http://schemas.microsoft.com/office/drawing/2014/main" id="{6879A9FC-1D34-43A1-90F1-E3EF3FB0AEF1}"/>
              </a:ext>
            </a:extLst>
          </p:cNvPr>
          <p:cNvSpPr txBox="1"/>
          <p:nvPr/>
        </p:nvSpPr>
        <p:spPr>
          <a:xfrm>
            <a:off x="180975" y="450178"/>
            <a:ext cx="7679156" cy="2400657"/>
          </a:xfrm>
          <a:prstGeom prst="rect">
            <a:avLst/>
          </a:prstGeom>
          <a:noFill/>
        </p:spPr>
        <p:txBody>
          <a:bodyPr wrap="square" rtlCol="0">
            <a:spAutoFit/>
          </a:bodyPr>
          <a:lstStyle/>
          <a:p>
            <a:pPr fontAlgn="base"/>
            <a:r>
              <a:rPr lang="en-US"/>
              <a:t> </a:t>
            </a:r>
          </a:p>
          <a:p>
            <a:pPr fontAlgn="base"/>
            <a:r>
              <a:rPr lang="en-US" sz="1600"/>
              <a:t>The Centers for Medicare and Medicaid Services (CMS) classifies durable medical equipment reimbursement rates based on the physical location where a beneficiary resides. These categories are divided into three categories: Competitive Bidding Areas (CBAs), Non-Rural and Rural. These areas are determined by a Zip Code’s geographic area being within a metropolitan area regardless of distances to other suppliers or proximity to a critical access hospital (CAH). </a:t>
            </a:r>
          </a:p>
          <a:p>
            <a:pPr fontAlgn="base"/>
            <a:endParaRPr lang="en-US"/>
          </a:p>
          <a:p>
            <a:endParaRPr lang="en-US"/>
          </a:p>
        </p:txBody>
      </p:sp>
      <p:pic>
        <p:nvPicPr>
          <p:cNvPr id="7" name="Picture 6">
            <a:extLst>
              <a:ext uri="{FF2B5EF4-FFF2-40B4-BE49-F238E27FC236}">
                <a16:creationId xmlns:a16="http://schemas.microsoft.com/office/drawing/2014/main" id="{17CD6BD6-29A1-4B13-B664-7A7DF15991F0}"/>
              </a:ext>
            </a:extLst>
          </p:cNvPr>
          <p:cNvPicPr>
            <a:picLocks noChangeAspect="1"/>
          </p:cNvPicPr>
          <p:nvPr/>
        </p:nvPicPr>
        <p:blipFill>
          <a:blip r:embed="rId3"/>
          <a:stretch>
            <a:fillRect/>
          </a:stretch>
        </p:blipFill>
        <p:spPr>
          <a:xfrm>
            <a:off x="7892822" y="817969"/>
            <a:ext cx="1872683" cy="1813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Table 8">
            <a:extLst>
              <a:ext uri="{FF2B5EF4-FFF2-40B4-BE49-F238E27FC236}">
                <a16:creationId xmlns:a16="http://schemas.microsoft.com/office/drawing/2014/main" id="{57AB8168-8A65-4528-836F-4A9A2614E5E2}"/>
              </a:ext>
            </a:extLst>
          </p:cNvPr>
          <p:cNvGraphicFramePr>
            <a:graphicFrameLocks noGrp="1"/>
          </p:cNvGraphicFramePr>
          <p:nvPr>
            <p:extLst>
              <p:ext uri="{D42A27DB-BD31-4B8C-83A1-F6EECF244321}">
                <p14:modId xmlns:p14="http://schemas.microsoft.com/office/powerpoint/2010/main" val="1417173493"/>
              </p:ext>
            </p:extLst>
          </p:nvPr>
        </p:nvGraphicFramePr>
        <p:xfrm>
          <a:off x="1" y="3484268"/>
          <a:ext cx="6857999" cy="2042160"/>
        </p:xfrm>
        <a:graphic>
          <a:graphicData uri="http://schemas.openxmlformats.org/drawingml/2006/table">
            <a:tbl>
              <a:tblPr firstRow="1" bandRow="1">
                <a:tableStyleId>{5C22544A-7EE6-4342-B048-85BDC9FD1C3A}</a:tableStyleId>
              </a:tblPr>
              <a:tblGrid>
                <a:gridCol w="1373071">
                  <a:extLst>
                    <a:ext uri="{9D8B030D-6E8A-4147-A177-3AD203B41FA5}">
                      <a16:colId xmlns:a16="http://schemas.microsoft.com/office/drawing/2014/main" val="3633044363"/>
                    </a:ext>
                  </a:extLst>
                </a:gridCol>
                <a:gridCol w="1677139">
                  <a:extLst>
                    <a:ext uri="{9D8B030D-6E8A-4147-A177-3AD203B41FA5}">
                      <a16:colId xmlns:a16="http://schemas.microsoft.com/office/drawing/2014/main" val="2081201016"/>
                    </a:ext>
                  </a:extLst>
                </a:gridCol>
                <a:gridCol w="1856832">
                  <a:extLst>
                    <a:ext uri="{9D8B030D-6E8A-4147-A177-3AD203B41FA5}">
                      <a16:colId xmlns:a16="http://schemas.microsoft.com/office/drawing/2014/main" val="3480196782"/>
                    </a:ext>
                  </a:extLst>
                </a:gridCol>
                <a:gridCol w="1950957">
                  <a:extLst>
                    <a:ext uri="{9D8B030D-6E8A-4147-A177-3AD203B41FA5}">
                      <a16:colId xmlns:a16="http://schemas.microsoft.com/office/drawing/2014/main" val="1591176737"/>
                    </a:ext>
                  </a:extLst>
                </a:gridCol>
              </a:tblGrid>
              <a:tr h="827869">
                <a:tc>
                  <a:txBody>
                    <a:bodyPr/>
                    <a:lstStyle/>
                    <a:p>
                      <a:r>
                        <a:rPr lang="en-US" sz="1400"/>
                        <a:t>Classification</a:t>
                      </a:r>
                    </a:p>
                  </a:txBody>
                  <a:tcPr/>
                </a:tc>
                <a:tc>
                  <a:txBody>
                    <a:bodyPr/>
                    <a:lstStyle/>
                    <a:p>
                      <a:r>
                        <a:rPr lang="en-US" sz="1400"/>
                        <a:t>Oxygen concentrator reimbursement rate in 2015</a:t>
                      </a:r>
                    </a:p>
                  </a:txBody>
                  <a:tcPr/>
                </a:tc>
                <a:tc>
                  <a:txBody>
                    <a:bodyPr/>
                    <a:lstStyle/>
                    <a:p>
                      <a:r>
                        <a:rPr lang="en-US" sz="1400"/>
                        <a:t>Oxygen concentrator reimbursement rate during PHE</a:t>
                      </a:r>
                    </a:p>
                  </a:txBody>
                  <a:tcPr/>
                </a:tc>
                <a:tc>
                  <a:txBody>
                    <a:bodyPr/>
                    <a:lstStyle/>
                    <a:p>
                      <a:r>
                        <a:rPr lang="en-US" sz="1400"/>
                        <a:t>Percentage change</a:t>
                      </a:r>
                    </a:p>
                  </a:txBody>
                  <a:tcPr/>
                </a:tc>
                <a:extLst>
                  <a:ext uri="{0D108BD9-81ED-4DB2-BD59-A6C34878D82A}">
                    <a16:rowId xmlns:a16="http://schemas.microsoft.com/office/drawing/2014/main" val="2905792031"/>
                  </a:ext>
                </a:extLst>
              </a:tr>
              <a:tr h="334123">
                <a:tc>
                  <a:txBody>
                    <a:bodyPr/>
                    <a:lstStyle/>
                    <a:p>
                      <a:r>
                        <a:rPr lang="en-US"/>
                        <a:t>Rural</a:t>
                      </a:r>
                    </a:p>
                  </a:txBody>
                  <a:tcPr/>
                </a:tc>
                <a:tc>
                  <a:txBody>
                    <a:bodyPr/>
                    <a:lstStyle/>
                    <a:p>
                      <a:pPr algn="ctr"/>
                      <a:r>
                        <a:rPr lang="en-US"/>
                        <a:t>$180.92</a:t>
                      </a:r>
                    </a:p>
                  </a:txBody>
                  <a:tcPr/>
                </a:tc>
                <a:tc>
                  <a:txBody>
                    <a:bodyPr/>
                    <a:lstStyle/>
                    <a:p>
                      <a:pPr algn="ctr"/>
                      <a:r>
                        <a:rPr lang="en-US"/>
                        <a:t>$136.22</a:t>
                      </a:r>
                    </a:p>
                  </a:txBody>
                  <a:tcPr/>
                </a:tc>
                <a:tc>
                  <a:txBody>
                    <a:bodyPr/>
                    <a:lstStyle/>
                    <a:p>
                      <a:pPr algn="ctr"/>
                      <a:r>
                        <a:rPr lang="en-US">
                          <a:solidFill>
                            <a:schemeClr val="accent2"/>
                          </a:solidFill>
                        </a:rPr>
                        <a:t>-24.7%</a:t>
                      </a:r>
                    </a:p>
                  </a:txBody>
                  <a:tcPr/>
                </a:tc>
                <a:extLst>
                  <a:ext uri="{0D108BD9-81ED-4DB2-BD59-A6C34878D82A}">
                    <a16:rowId xmlns:a16="http://schemas.microsoft.com/office/drawing/2014/main" val="2534045806"/>
                  </a:ext>
                </a:extLst>
              </a:tr>
              <a:tr h="329546">
                <a:tc>
                  <a:txBody>
                    <a:bodyPr/>
                    <a:lstStyle/>
                    <a:p>
                      <a:r>
                        <a:rPr lang="en-US"/>
                        <a:t>Non-rural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$180.92</a:t>
                      </a:r>
                    </a:p>
                  </a:txBody>
                  <a:tcPr/>
                </a:tc>
                <a:tc>
                  <a:txBody>
                    <a:bodyPr/>
                    <a:lstStyle/>
                    <a:p>
                      <a:pPr algn="ctr"/>
                      <a:r>
                        <a:rPr lang="en-US"/>
                        <a:t>$101.70</a:t>
                      </a:r>
                    </a:p>
                  </a:txBody>
                  <a:tcPr/>
                </a:tc>
                <a:tc>
                  <a:txBody>
                    <a:bodyPr/>
                    <a:lstStyle/>
                    <a:p>
                      <a:pPr algn="ctr"/>
                      <a:r>
                        <a:rPr lang="en-US">
                          <a:solidFill>
                            <a:schemeClr val="accent2"/>
                          </a:solidFill>
                        </a:rPr>
                        <a:t>-43.8%</a:t>
                      </a:r>
                    </a:p>
                  </a:txBody>
                  <a:tcPr/>
                </a:tc>
                <a:extLst>
                  <a:ext uri="{0D108BD9-81ED-4DB2-BD59-A6C34878D82A}">
                    <a16:rowId xmlns:a16="http://schemas.microsoft.com/office/drawing/2014/main" val="1202092537"/>
                  </a:ext>
                </a:extLst>
              </a:tr>
              <a:tr h="334123">
                <a:tc>
                  <a:txBody>
                    <a:bodyPr/>
                    <a:lstStyle/>
                    <a:p>
                      <a:r>
                        <a:rPr lang="en-US"/>
                        <a:t>CBA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$180.92</a:t>
                      </a:r>
                    </a:p>
                  </a:txBody>
                  <a:tcPr/>
                </a:tc>
                <a:tc>
                  <a:txBody>
                    <a:bodyPr/>
                    <a:lstStyle/>
                    <a:p>
                      <a:pPr algn="ctr"/>
                      <a:r>
                        <a:rPr lang="en-US"/>
                        <a:t>$76.03</a:t>
                      </a:r>
                    </a:p>
                  </a:txBody>
                  <a:tcPr/>
                </a:tc>
                <a:tc>
                  <a:txBody>
                    <a:bodyPr/>
                    <a:lstStyle/>
                    <a:p>
                      <a:pPr algn="ctr"/>
                      <a:r>
                        <a:rPr lang="en-US">
                          <a:solidFill>
                            <a:schemeClr val="accent2"/>
                          </a:solidFill>
                        </a:rPr>
                        <a:t>-58.0%</a:t>
                      </a:r>
                    </a:p>
                  </a:txBody>
                  <a:tcPr/>
                </a:tc>
                <a:extLst>
                  <a:ext uri="{0D108BD9-81ED-4DB2-BD59-A6C34878D82A}">
                    <a16:rowId xmlns:a16="http://schemas.microsoft.com/office/drawing/2014/main" val="1540782542"/>
                  </a:ext>
                </a:extLst>
              </a:tr>
            </a:tbl>
          </a:graphicData>
        </a:graphic>
      </p:graphicFrame>
    </p:spTree>
    <p:extLst>
      <p:ext uri="{BB962C8B-B14F-4D97-AF65-F5344CB8AC3E}">
        <p14:creationId xmlns:p14="http://schemas.microsoft.com/office/powerpoint/2010/main" val="187652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262AB-CFEF-4BFB-8642-1491B94EE350}"/>
              </a:ext>
            </a:extLst>
          </p:cNvPr>
          <p:cNvSpPr txBox="1"/>
          <p:nvPr/>
        </p:nvSpPr>
        <p:spPr>
          <a:xfrm>
            <a:off x="1828800" y="0"/>
            <a:ext cx="10363200" cy="6191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a:ln>
                  <a:solidFill>
                    <a:schemeClr val="accent2"/>
                  </a:solidFill>
                </a:ln>
                <a:solidFill>
                  <a:schemeClr val="bg1"/>
                </a:solidFill>
                <a:latin typeface="+mj-lt"/>
                <a:ea typeface="+mj-ea"/>
                <a:cs typeface="+mj-cs"/>
              </a:rPr>
              <a:t>HME Suppliers in </a:t>
            </a:r>
            <a:r>
              <a:rPr lang="en-US" sz="3600">
                <a:ln>
                  <a:solidFill>
                    <a:schemeClr val="accent2"/>
                  </a:solidFill>
                </a:ln>
                <a:solidFill>
                  <a:schemeClr val="bg1"/>
                </a:solidFill>
                <a:latin typeface="+mj-lt"/>
                <a:ea typeface="+mj-ea"/>
                <a:cs typeface="+mj-cs"/>
              </a:rPr>
              <a:t>New York</a:t>
            </a:r>
            <a:endParaRPr lang="en-US" sz="3600" kern="1200">
              <a:ln>
                <a:solidFill>
                  <a:schemeClr val="accent2"/>
                </a:solidFill>
              </a:ln>
              <a:solidFill>
                <a:schemeClr val="bg1"/>
              </a:solidFill>
              <a:latin typeface="+mj-lt"/>
              <a:ea typeface="+mj-ea"/>
              <a:cs typeface="+mj-cs"/>
            </a:endParaRPr>
          </a:p>
        </p:txBody>
      </p:sp>
      <p:sp>
        <p:nvSpPr>
          <p:cNvPr id="8" name="Content Placeholder 3">
            <a:extLst>
              <a:ext uri="{FF2B5EF4-FFF2-40B4-BE49-F238E27FC236}">
                <a16:creationId xmlns:a16="http://schemas.microsoft.com/office/drawing/2014/main" id="{1E91DAFC-CFE7-45B1-A95A-532CBC62A9E1}"/>
              </a:ext>
            </a:extLst>
          </p:cNvPr>
          <p:cNvSpPr>
            <a:spLocks noGrp="1"/>
          </p:cNvSpPr>
          <p:nvPr>
            <p:ph sz="half" idx="2"/>
          </p:nvPr>
        </p:nvSpPr>
        <p:spPr>
          <a:xfrm>
            <a:off x="8863943" y="777240"/>
            <a:ext cx="3200400" cy="2575560"/>
          </a:xfrm>
        </p:spPr>
        <p:txBody>
          <a:bodyPr/>
          <a:lstStyle/>
          <a:p>
            <a:pPr marL="0" indent="0">
              <a:buNone/>
            </a:pPr>
            <a:r>
              <a:rPr lang="en-US"/>
              <a:t>2010 supplier count: 641</a:t>
            </a:r>
          </a:p>
          <a:p>
            <a:pPr marL="0" indent="0">
              <a:buNone/>
            </a:pPr>
            <a:endParaRPr lang="en-US"/>
          </a:p>
          <a:p>
            <a:pPr marL="0" indent="0">
              <a:buNone/>
            </a:pPr>
            <a:r>
              <a:rPr lang="en-US"/>
              <a:t>2021 supplier count: 354</a:t>
            </a:r>
          </a:p>
          <a:p>
            <a:pPr marL="0" indent="0">
              <a:buNone/>
            </a:pPr>
            <a:endParaRPr lang="en-US" b="1"/>
          </a:p>
          <a:p>
            <a:pPr marL="0" indent="0">
              <a:buNone/>
            </a:pPr>
            <a:r>
              <a:rPr lang="en-US" b="1"/>
              <a:t>Percentage decrease:</a:t>
            </a:r>
          </a:p>
          <a:p>
            <a:pPr marL="0" indent="0">
              <a:buNone/>
            </a:pPr>
            <a:r>
              <a:rPr lang="en-US" b="1">
                <a:solidFill>
                  <a:srgbClr val="FF0000"/>
                </a:solidFill>
              </a:rPr>
              <a:t>              -45%</a:t>
            </a:r>
          </a:p>
          <a:p>
            <a:pPr marL="0" indent="0">
              <a:buNone/>
            </a:pPr>
            <a:r>
              <a:rPr lang="en-US" sz="4000" b="1"/>
              <a:t>	</a:t>
            </a:r>
          </a:p>
          <a:p>
            <a:pPr marL="0" indent="0">
              <a:buNone/>
            </a:pPr>
            <a:endParaRPr lang="en-US" sz="4000" b="1"/>
          </a:p>
        </p:txBody>
      </p:sp>
      <p:pic>
        <p:nvPicPr>
          <p:cNvPr id="2" name="Picture 1">
            <a:extLst>
              <a:ext uri="{FF2B5EF4-FFF2-40B4-BE49-F238E27FC236}">
                <a16:creationId xmlns:a16="http://schemas.microsoft.com/office/drawing/2014/main" id="{A5409B1F-EACD-4121-B71D-59C74D506F05}"/>
              </a:ext>
            </a:extLst>
          </p:cNvPr>
          <p:cNvPicPr>
            <a:picLocks noChangeAspect="1"/>
          </p:cNvPicPr>
          <p:nvPr/>
        </p:nvPicPr>
        <p:blipFill>
          <a:blip r:embed="rId2"/>
          <a:stretch>
            <a:fillRect/>
          </a:stretch>
        </p:blipFill>
        <p:spPr>
          <a:xfrm>
            <a:off x="-1" y="619124"/>
            <a:ext cx="8321041" cy="6238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6392142-8851-48F2-A56C-EF1EE598DE60}"/>
              </a:ext>
            </a:extLst>
          </p:cNvPr>
          <p:cNvPicPr>
            <a:picLocks noChangeAspect="1"/>
          </p:cNvPicPr>
          <p:nvPr/>
        </p:nvPicPr>
        <p:blipFill rotWithShape="1">
          <a:blip r:embed="rId3"/>
          <a:srcRect l="7524" r="2593" b="1652"/>
          <a:stretch/>
        </p:blipFill>
        <p:spPr>
          <a:xfrm>
            <a:off x="7834125" y="3663316"/>
            <a:ext cx="4357875" cy="2575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Connector 8">
            <a:extLst>
              <a:ext uri="{FF2B5EF4-FFF2-40B4-BE49-F238E27FC236}">
                <a16:creationId xmlns:a16="http://schemas.microsoft.com/office/drawing/2014/main" id="{3FA5C0BA-0F15-43D9-89EF-BE52C64990F2}"/>
              </a:ext>
            </a:extLst>
          </p:cNvPr>
          <p:cNvCxnSpPr>
            <a:cxnSpLocks/>
          </p:cNvCxnSpPr>
          <p:nvPr/>
        </p:nvCxnSpPr>
        <p:spPr>
          <a:xfrm flipH="1">
            <a:off x="6429375" y="3663316"/>
            <a:ext cx="1404750" cy="28346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BE1141-79FE-40E2-B20D-EA56DEAA679D}"/>
              </a:ext>
            </a:extLst>
          </p:cNvPr>
          <p:cNvCxnSpPr>
            <a:cxnSpLocks/>
          </p:cNvCxnSpPr>
          <p:nvPr/>
        </p:nvCxnSpPr>
        <p:spPr>
          <a:xfrm flipH="1">
            <a:off x="6515101" y="6238876"/>
            <a:ext cx="1319024" cy="228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8E96C8-423E-4D5A-A08C-71386F8CC2B7}"/>
              </a:ext>
            </a:extLst>
          </p:cNvPr>
          <p:cNvCxnSpPr>
            <a:cxnSpLocks/>
          </p:cNvCxnSpPr>
          <p:nvPr/>
        </p:nvCxnSpPr>
        <p:spPr>
          <a:xfrm flipH="1">
            <a:off x="6429375" y="6238876"/>
            <a:ext cx="5762626" cy="228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8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a:extLst>
              <a:ext uri="{FF2B5EF4-FFF2-40B4-BE49-F238E27FC236}">
                <a16:creationId xmlns:a16="http://schemas.microsoft.com/office/drawing/2014/main" id="{C728A6C6-CA15-4567-BC3B-1CACD36B04E9}"/>
              </a:ext>
            </a:extLst>
          </p:cNvPr>
          <p:cNvSpPr>
            <a:spLocks noGrp="1"/>
          </p:cNvSpPr>
          <p:nvPr>
            <p:ph type="title"/>
          </p:nvPr>
        </p:nvSpPr>
        <p:spPr>
          <a:xfrm>
            <a:off x="539018" y="563998"/>
            <a:ext cx="4101737" cy="1985554"/>
          </a:xfrm>
        </p:spPr>
        <p:txBody>
          <a:bodyPr/>
          <a:lstStyle/>
          <a:p>
            <a:pPr algn="ctr"/>
            <a:r>
              <a:rPr lang="en-US"/>
              <a:t>Delivery Cost for the Mideast Region</a:t>
            </a:r>
          </a:p>
        </p:txBody>
      </p:sp>
      <p:sp>
        <p:nvSpPr>
          <p:cNvPr id="4" name="TextBox 3">
            <a:extLst>
              <a:ext uri="{FF2B5EF4-FFF2-40B4-BE49-F238E27FC236}">
                <a16:creationId xmlns:a16="http://schemas.microsoft.com/office/drawing/2014/main" id="{04132046-A6A9-4D0A-AC41-3E96E57FDAA3}"/>
              </a:ext>
            </a:extLst>
          </p:cNvPr>
          <p:cNvSpPr txBox="1"/>
          <p:nvPr/>
        </p:nvSpPr>
        <p:spPr>
          <a:xfrm>
            <a:off x="0" y="2549552"/>
            <a:ext cx="4819651" cy="1477328"/>
          </a:xfrm>
          <a:prstGeom prst="rect">
            <a:avLst/>
          </a:prstGeom>
          <a:noFill/>
        </p:spPr>
        <p:txBody>
          <a:bodyPr wrap="square" rtlCol="0">
            <a:spAutoFit/>
          </a:bodyPr>
          <a:lstStyle/>
          <a:p>
            <a:pPr algn="ctr"/>
            <a:r>
              <a:rPr lang="en-US">
                <a:solidFill>
                  <a:schemeClr val="tx2"/>
                </a:solidFill>
              </a:rPr>
              <a:t>We have conducted a survey of nearly 100 independent home medical equipment providers to reflect the real costs of providing equipment before and during the public health emergency.</a:t>
            </a:r>
          </a:p>
        </p:txBody>
      </p:sp>
      <p:pic>
        <p:nvPicPr>
          <p:cNvPr id="2" name="Picture 1">
            <a:extLst>
              <a:ext uri="{FF2B5EF4-FFF2-40B4-BE49-F238E27FC236}">
                <a16:creationId xmlns:a16="http://schemas.microsoft.com/office/drawing/2014/main" id="{D04B9A8F-1DBA-47C3-B990-46E0D955C41E}"/>
              </a:ext>
            </a:extLst>
          </p:cNvPr>
          <p:cNvPicPr>
            <a:picLocks noChangeAspect="1"/>
          </p:cNvPicPr>
          <p:nvPr/>
        </p:nvPicPr>
        <p:blipFill>
          <a:blip r:embed="rId2"/>
          <a:stretch>
            <a:fillRect/>
          </a:stretch>
        </p:blipFill>
        <p:spPr>
          <a:xfrm>
            <a:off x="4819651" y="0"/>
            <a:ext cx="7372350" cy="6858000"/>
          </a:xfrm>
          <a:prstGeom prst="rect">
            <a:avLst/>
          </a:prstGeom>
        </p:spPr>
      </p:pic>
    </p:spTree>
    <p:extLst>
      <p:ext uri="{BB962C8B-B14F-4D97-AF65-F5344CB8AC3E}">
        <p14:creationId xmlns:p14="http://schemas.microsoft.com/office/powerpoint/2010/main" val="180195394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D2C6C"/>
      </a:dk2>
      <a:lt2>
        <a:srgbClr val="E7E6E6"/>
      </a:lt2>
      <a:accent1>
        <a:srgbClr val="0D2C6C"/>
      </a:accent1>
      <a:accent2>
        <a:srgbClr val="D92632"/>
      </a:accent2>
      <a:accent3>
        <a:srgbClr val="82C341"/>
      </a:accent3>
      <a:accent4>
        <a:srgbClr val="E1CF34"/>
      </a:accent4>
      <a:accent5>
        <a:srgbClr val="B2B5B6"/>
      </a:accent5>
      <a:accent6>
        <a:srgbClr val="68C6B4"/>
      </a:accent6>
      <a:hlink>
        <a:srgbClr val="0D2C6C"/>
      </a:hlink>
      <a:folHlink>
        <a:srgbClr val="D926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BA733-B323-4C26-B27B-6F89D5CEA286}" vid="{84B3B8DF-352B-41CA-97C0-E60C0BCC10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C7B73110D1D449A5C020AF7F3EF0AA" ma:contentTypeVersion="12" ma:contentTypeDescription="Create a new document." ma:contentTypeScope="" ma:versionID="326c8916ec46238c8971df71a70bbde1">
  <xsd:schema xmlns:xsd="http://www.w3.org/2001/XMLSchema" xmlns:xs="http://www.w3.org/2001/XMLSchema" xmlns:p="http://schemas.microsoft.com/office/2006/metadata/properties" xmlns:ns2="5542777e-bad9-4004-a892-39ed45fb9097" xmlns:ns3="188b19ef-c3ec-40cd-b6fc-44bac74bffe4" targetNamespace="http://schemas.microsoft.com/office/2006/metadata/properties" ma:root="true" ma:fieldsID="416a549dfc06d2acc788c632b89b3312" ns2:_="" ns3:_="">
    <xsd:import namespace="5542777e-bad9-4004-a892-39ed45fb9097"/>
    <xsd:import namespace="188b19ef-c3ec-40cd-b6fc-44bac74bffe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77e-bad9-4004-a892-39ed45fb90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8b19ef-c3ec-40cd-b6fc-44bac74bff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3C4B9-4EB8-4F5D-A8FC-50DC8159B0CD}">
  <ds:schemaRefs>
    <ds:schemaRef ds:uri="http://schemas.microsoft.com/sharepoint/v3/contenttype/forms"/>
  </ds:schemaRefs>
</ds:datastoreItem>
</file>

<file path=customXml/itemProps2.xml><?xml version="1.0" encoding="utf-8"?>
<ds:datastoreItem xmlns:ds="http://schemas.openxmlformats.org/officeDocument/2006/customXml" ds:itemID="{7962C8B1-F159-4300-9296-9B9F0496C925}">
  <ds:schemaRefs>
    <ds:schemaRef ds:uri="188b19ef-c3ec-40cd-b6fc-44bac74bffe4"/>
    <ds:schemaRef ds:uri="5542777e-bad9-4004-a892-39ed45fb90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17D457-83D3-4F02-AF5F-8EBEAD4FFA15}">
  <ds:schemaRefs>
    <ds:schemaRef ds:uri="188b19ef-c3ec-40cd-b6fc-44bac74bffe4"/>
    <ds:schemaRef ds:uri="5542777e-bad9-4004-a892-39ed45fb90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Widescreen</PresentationFormat>
  <Paragraphs>116</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Save Patient Access to Home Medical Equipment</vt:lpstr>
      <vt:lpstr>What you need to know about Home Medical Equipment (HME)</vt:lpstr>
      <vt:lpstr>Commonly Prescribed HME</vt:lpstr>
      <vt:lpstr>HME Providers Enduring COVID-19</vt:lpstr>
      <vt:lpstr>HME - A Neglected Industry</vt:lpstr>
      <vt:lpstr>Medicare Spending Chart   HME Represents 1.22% of Medicare Spending</vt:lpstr>
      <vt:lpstr>New York DMEPOS Geographic Classification</vt:lpstr>
      <vt:lpstr>PowerPoint Presentation</vt:lpstr>
      <vt:lpstr>Delivery Cost for the Mideast Region</vt:lpstr>
      <vt:lpstr>PowerPoint Presentation</vt:lpstr>
      <vt:lpstr>History of DME/HME Cuts:  -$80 Billion Since 2010</vt:lpstr>
      <vt:lpstr>Impact on Beneficiary Access, Supplier Consolidation</vt:lpstr>
      <vt:lpstr>The HME industry needs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and State Legislative Update</dc:title>
  <dc:creator>Emily Harken</dc:creator>
  <cp:lastModifiedBy>Lauryn Estrella</cp:lastModifiedBy>
  <cp:revision>13</cp:revision>
  <dcterms:created xsi:type="dcterms:W3CDTF">2021-02-02T03:43:02Z</dcterms:created>
  <dcterms:modified xsi:type="dcterms:W3CDTF">2021-06-22T18:04:01Z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0x01010045C7B73110D1D449A5C020AF7F3EF0AA</vt:lpwstr>
  </property>
</Properties>
</file>